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426" r:id="rId3"/>
    <p:sldId id="276" r:id="rId4"/>
    <p:sldId id="468" r:id="rId5"/>
    <p:sldId id="395" r:id="rId6"/>
    <p:sldId id="365" r:id="rId7"/>
    <p:sldId id="271" r:id="rId8"/>
    <p:sldId id="384" r:id="rId9"/>
    <p:sldId id="385" r:id="rId10"/>
    <p:sldId id="398" r:id="rId11"/>
    <p:sldId id="261" r:id="rId12"/>
    <p:sldId id="472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256" r:id="rId21"/>
    <p:sldId id="489" r:id="rId22"/>
    <p:sldId id="258" r:id="rId23"/>
    <p:sldId id="259" r:id="rId24"/>
    <p:sldId id="387" r:id="rId25"/>
    <p:sldId id="324" r:id="rId26"/>
    <p:sldId id="370" r:id="rId27"/>
    <p:sldId id="379" r:id="rId28"/>
    <p:sldId id="272" r:id="rId29"/>
    <p:sldId id="494" r:id="rId30"/>
    <p:sldId id="270" r:id="rId31"/>
    <p:sldId id="486" r:id="rId32"/>
    <p:sldId id="488" r:id="rId33"/>
    <p:sldId id="490" r:id="rId34"/>
    <p:sldId id="439" r:id="rId35"/>
    <p:sldId id="438" r:id="rId36"/>
    <p:sldId id="469" r:id="rId37"/>
    <p:sldId id="485" r:id="rId38"/>
    <p:sldId id="492" r:id="rId39"/>
    <p:sldId id="404" r:id="rId40"/>
    <p:sldId id="491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BDA"/>
    <a:srgbClr val="008F00"/>
    <a:srgbClr val="FF9300"/>
    <a:srgbClr val="C677A0"/>
    <a:srgbClr val="04B0EE"/>
    <a:srgbClr val="C10038"/>
    <a:srgbClr val="01B9F6"/>
    <a:srgbClr val="FFF9D6"/>
    <a:srgbClr val="BB709A"/>
    <a:srgbClr val="C37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04" autoAdjust="0"/>
    <p:restoredTop sz="87421" autoAdjust="0"/>
  </p:normalViewPr>
  <p:slideViewPr>
    <p:cSldViewPr snapToGrid="0" snapToObjects="1">
      <p:cViewPr varScale="1">
        <p:scale>
          <a:sx n="72" d="100"/>
          <a:sy n="72" d="100"/>
        </p:scale>
        <p:origin x="19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0A21F-8F61-4C74-9CF7-852B1010EDCA}" type="doc">
      <dgm:prSet loTypeId="urn:microsoft.com/office/officeart/2005/8/layout/vList5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3A85999-0767-44C3-B5FF-83B3AB22827E}">
      <dgm:prSet phldrT="[Testo]" custT="1"/>
      <dgm:spPr>
        <a:solidFill>
          <a:srgbClr val="C677A0"/>
        </a:solidFill>
      </dgm:spPr>
      <dgm:t>
        <a:bodyPr/>
        <a:lstStyle/>
        <a:p>
          <a:r>
            <a:rPr lang="it-IT" sz="1800" b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Sistema Informatico</a:t>
          </a:r>
        </a:p>
      </dgm:t>
    </dgm:pt>
    <dgm:pt modelId="{5B2607D1-56B8-49F0-A863-96CF1EA0606E}" type="parTrans" cxnId="{DADEBF80-59CD-4EAF-BCA3-68026F3F592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A5680B2-D623-4655-B1ED-6FDE5F6187BA}" type="sibTrans" cxnId="{DADEBF80-59CD-4EAF-BCA3-68026F3F592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84C70C1-3EEF-47DC-BEAB-2D4FB4826D73}">
      <dgm:prSet phldrT="[Testo]" custT="1"/>
      <dgm:spPr>
        <a:ln w="57150">
          <a:solidFill>
            <a:srgbClr val="D883FF"/>
          </a:solidFill>
        </a:ln>
      </dgm:spPr>
      <dgm:t>
        <a:bodyPr/>
        <a:lstStyle/>
        <a:p>
          <a:r>
            <a:rPr lang="it-IT" sz="1400" b="1" dirty="0">
              <a:latin typeface="+mn-lt"/>
            </a:rPr>
            <a:t>PORTALE PASS :  </a:t>
          </a:r>
          <a:r>
            <a:rPr lang="it-IT" sz="1400" dirty="0">
              <a:latin typeface="+mn-lt"/>
            </a:rPr>
            <a:t>Accesso per </a:t>
          </a:r>
          <a:r>
            <a:rPr lang="it-IT" sz="1400" b="1" dirty="0">
              <a:latin typeface="+mn-lt"/>
            </a:rPr>
            <a:t>Utenti </a:t>
          </a:r>
          <a:r>
            <a:rPr lang="it-IT" sz="1400" dirty="0">
              <a:latin typeface="+mn-lt"/>
            </a:rPr>
            <a:t>e  </a:t>
          </a:r>
          <a:r>
            <a:rPr lang="it-IT" sz="1400" b="1" dirty="0">
              <a:latin typeface="+mn-lt"/>
            </a:rPr>
            <a:t>facilitatori</a:t>
          </a:r>
          <a:r>
            <a:rPr lang="it-IT" sz="1400" dirty="0">
              <a:latin typeface="+mn-lt"/>
            </a:rPr>
            <a:t>  per la  </a:t>
          </a:r>
          <a:r>
            <a:rPr lang="it-IT" sz="1400" b="1" dirty="0">
              <a:latin typeface="+mn-lt"/>
            </a:rPr>
            <a:t>richiesta di prestazione  Fornisce informazioni </a:t>
          </a:r>
          <a:r>
            <a:rPr lang="it-IT" sz="1400" dirty="0">
              <a:latin typeface="+mn-lt"/>
            </a:rPr>
            <a:t> per la </a:t>
          </a:r>
          <a:r>
            <a:rPr lang="it-IT" sz="1400" b="1" dirty="0">
              <a:solidFill>
                <a:srgbClr val="7030A0"/>
              </a:solidFill>
              <a:latin typeface="+mn-lt"/>
            </a:rPr>
            <a:t>pianificazione </a:t>
          </a:r>
          <a:r>
            <a:rPr lang="it-IT" sz="1400" dirty="0">
              <a:solidFill>
                <a:srgbClr val="7030A0"/>
              </a:solidFill>
              <a:latin typeface="+mn-lt"/>
            </a:rPr>
            <a:t> : </a:t>
          </a:r>
          <a:r>
            <a:rPr lang="it-IT" sz="1400" b="1" dirty="0">
              <a:solidFill>
                <a:srgbClr val="7030A0"/>
              </a:solidFill>
              <a:latin typeface="+mn-lt"/>
            </a:rPr>
            <a:t>Accomodamenti  Ragionevoli </a:t>
          </a:r>
          <a:r>
            <a:rPr lang="it-IT" sz="1400" dirty="0">
              <a:solidFill>
                <a:srgbClr val="7030A0"/>
              </a:solidFill>
              <a:latin typeface="+mn-lt"/>
            </a:rPr>
            <a:t>  </a:t>
          </a:r>
          <a:r>
            <a:rPr lang="it-IT" sz="1400" dirty="0">
              <a:latin typeface="+mn-lt"/>
            </a:rPr>
            <a:t>mediante </a:t>
          </a:r>
          <a:r>
            <a:rPr lang="it-IT" sz="1400" b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Algoritmo</a:t>
          </a:r>
          <a:r>
            <a:rPr lang="it-IT" sz="1400" dirty="0">
              <a:highlight>
                <a:srgbClr val="FFFF00"/>
              </a:highlight>
              <a:latin typeface="+mn-lt"/>
            </a:rPr>
            <a:t>  dei </a:t>
          </a:r>
          <a:r>
            <a:rPr lang="it-IT" sz="1400" b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bisogni speciali</a:t>
          </a:r>
          <a:r>
            <a:rPr lang="it-IT" sz="1400" dirty="0">
              <a:highlight>
                <a:srgbClr val="FFFF00"/>
              </a:highlight>
              <a:latin typeface="+mn-lt"/>
            </a:rPr>
            <a:t> </a:t>
          </a:r>
        </a:p>
      </dgm:t>
    </dgm:pt>
    <dgm:pt modelId="{919885B2-4AB9-4E4E-8EBF-079CC8C3CEB7}" type="parTrans" cxnId="{B1C05838-E715-455C-9452-B9246F5DA47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CAAD9F8-C9B7-42F8-8CFC-72C5A64A4041}" type="sibTrans" cxnId="{B1C05838-E715-455C-9452-B9246F5DA47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E2DB080-DF0E-44BD-B1EE-2F6209855119}">
      <dgm:prSet phldrT="[Testo]" custT="1"/>
      <dgm:spPr>
        <a:solidFill>
          <a:schemeClr val="accent1">
            <a:lumMod val="60000"/>
            <a:lumOff val="40000"/>
          </a:schemeClr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it-IT" sz="1800" b="1" dirty="0">
              <a:solidFill>
                <a:srgbClr val="FF0000"/>
              </a:solidFill>
              <a:highlight>
                <a:srgbClr val="FFFF00"/>
              </a:highlight>
              <a:latin typeface="+mj-lt"/>
            </a:rPr>
            <a:t>Formazione</a:t>
          </a:r>
        </a:p>
        <a:p>
          <a:r>
            <a:rPr lang="it-IT" sz="1800" b="1" dirty="0">
              <a:solidFill>
                <a:srgbClr val="FF0000"/>
              </a:solidFill>
              <a:latin typeface="+mj-lt"/>
            </a:rPr>
            <a:t>continua &amp; </a:t>
          </a:r>
          <a:r>
            <a:rPr lang="it-IT" sz="1800" b="1" dirty="0">
              <a:solidFill>
                <a:srgbClr val="FF0000"/>
              </a:solidFill>
              <a:highlight>
                <a:srgbClr val="FFFF00"/>
              </a:highlight>
              <a:latin typeface="+mj-lt"/>
            </a:rPr>
            <a:t>informazione</a:t>
          </a:r>
          <a:r>
            <a:rPr lang="it-IT" sz="2000" b="1" dirty="0">
              <a:solidFill>
                <a:srgbClr val="FF0000"/>
              </a:solidFill>
              <a:latin typeface="+mj-lt"/>
            </a:rPr>
            <a:t> </a:t>
          </a:r>
        </a:p>
      </dgm:t>
    </dgm:pt>
    <dgm:pt modelId="{B1844530-FB84-438A-AA02-842A0B08F577}" type="parTrans" cxnId="{2C644C2C-A637-4DC0-87EA-46BC03D157D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8ADA52C-9E7D-49B7-BF08-8B1FDE8EB406}" type="sibTrans" cxnId="{2C644C2C-A637-4DC0-87EA-46BC03D157D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DF8C0E0-DB90-4CE4-8CC6-A7E4692EA482}">
      <dgm:prSet phldrT="[Testo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it-IT" sz="1400" b="1" dirty="0">
              <a:solidFill>
                <a:srgbClr val="FF0000"/>
              </a:solidFill>
              <a:highlight>
                <a:srgbClr val="FFFF00"/>
              </a:highlight>
              <a:latin typeface="+mj-lt"/>
            </a:rPr>
            <a:t>Professionisti sanitar</a:t>
          </a:r>
          <a:r>
            <a:rPr lang="it-IT" sz="1400" b="1" dirty="0">
              <a:solidFill>
                <a:srgbClr val="FF0000"/>
              </a:solidFill>
              <a:latin typeface="+mj-lt"/>
            </a:rPr>
            <a:t>i</a:t>
          </a:r>
        </a:p>
      </dgm:t>
    </dgm:pt>
    <dgm:pt modelId="{C49AFE31-6534-4192-BF26-6D0A7AA3BD2E}" type="parTrans" cxnId="{1E2556F1-0826-4B2C-A7C5-59E1141621E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97E617E-1701-49A9-A6A8-688F70843744}" type="sibTrans" cxnId="{1E2556F1-0826-4B2C-A7C5-59E1141621E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AD20026-C74E-4B98-9D75-F9DCAED97EC5}">
      <dgm:prSet phldrT="[Tes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it-IT" sz="1800" b="1" dirty="0">
              <a:solidFill>
                <a:srgbClr val="C00000"/>
              </a:solidFill>
              <a:highlight>
                <a:srgbClr val="FFFF00"/>
              </a:highlight>
              <a:latin typeface="+mn-lt"/>
            </a:rPr>
            <a:t>Ambienti e  personale dedicati</a:t>
          </a:r>
        </a:p>
      </dgm:t>
    </dgm:pt>
    <dgm:pt modelId="{30D55CB9-FBD6-45AB-AE32-9FE83D230FE0}" type="parTrans" cxnId="{859C3E06-93AF-4256-A5CD-2E7C4A120F5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2822C60-1223-492B-A5EF-151E3035F198}" type="sibTrans" cxnId="{859C3E06-93AF-4256-A5CD-2E7C4A120F5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CC6274A-A78F-48C0-AEFD-DB93E884FE40}">
      <dgm:prSet phldrT="[Testo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it-IT" sz="1400" b="1" dirty="0">
              <a:solidFill>
                <a:srgbClr val="FF0000"/>
              </a:solidFill>
              <a:latin typeface="+mj-lt"/>
            </a:rPr>
            <a:t>Figure territoriali di supporto  , le Botteghe della Salute,  le Associazioni</a:t>
          </a:r>
        </a:p>
      </dgm:t>
    </dgm:pt>
    <dgm:pt modelId="{9F79B298-AF63-483D-AFDB-F318EB58E1B6}" type="parTrans" cxnId="{2838EE91-B4C0-447B-BA0A-D66AC7CE66F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87F2801-6C4A-4DD1-BA8D-E83B89480CCF}" type="sibTrans" cxnId="{2838EE91-B4C0-447B-BA0A-D66AC7CE66F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AC179D7-6B81-46D5-AEAA-3243C5402EF8}">
      <dgm:prSet phldrT="[Tes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it-IT" sz="1400" b="1" dirty="0">
              <a:solidFill>
                <a:srgbClr val="C00000"/>
              </a:solidFill>
              <a:highlight>
                <a:srgbClr val="FFFF00"/>
              </a:highlight>
              <a:latin typeface="+mn-lt"/>
            </a:rPr>
            <a:t>Spazi</a:t>
          </a:r>
          <a:r>
            <a:rPr lang="it-IT" sz="1400" dirty="0">
              <a:highlight>
                <a:srgbClr val="FFFF00"/>
              </a:highlight>
              <a:latin typeface="+mn-lt"/>
            </a:rPr>
            <a:t> Sanitari </a:t>
          </a:r>
          <a:r>
            <a:rPr lang="it-IT" sz="1400" b="1" dirty="0">
              <a:solidFill>
                <a:srgbClr val="C00000"/>
              </a:solidFill>
              <a:highlight>
                <a:srgbClr val="FFFF00"/>
              </a:highlight>
              <a:latin typeface="+mn-lt"/>
            </a:rPr>
            <a:t>dedicati</a:t>
          </a:r>
          <a:r>
            <a:rPr lang="it-IT" sz="1400" dirty="0">
              <a:highlight>
                <a:srgbClr val="FFFF00"/>
              </a:highlight>
              <a:latin typeface="+mn-lt"/>
            </a:rPr>
            <a:t> al paziente PASS</a:t>
          </a:r>
        </a:p>
      </dgm:t>
    </dgm:pt>
    <dgm:pt modelId="{C033A940-424C-477C-A0A9-2CEB50DA4E4A}" type="sibTrans" cxnId="{D232E1B8-94EC-4CDB-A9F7-904128EC50F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3BDD796-5B89-4D1C-9F86-101401A963CD}" type="parTrans" cxnId="{D232E1B8-94EC-4CDB-A9F7-904128EC50F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7F82F46-F010-4A28-9A19-7D15528B3658}">
      <dgm:prSet phldrT="[Tes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it-IT" sz="1400" dirty="0">
              <a:latin typeface="+mn-lt"/>
            </a:rPr>
            <a:t> </a:t>
          </a:r>
          <a:r>
            <a:rPr lang="it-IT" sz="1400" b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Equipe multidisciplinare </a:t>
          </a:r>
          <a:r>
            <a:rPr lang="it-IT" sz="1400" dirty="0">
              <a:latin typeface="+mn-lt"/>
            </a:rPr>
            <a:t>, </a:t>
          </a:r>
          <a:r>
            <a:rPr lang="it-IT" sz="1400" b="1" dirty="0">
              <a:solidFill>
                <a:srgbClr val="FF40FF"/>
              </a:solidFill>
              <a:latin typeface="+mn-lt"/>
            </a:rPr>
            <a:t>Facilitatore</a:t>
          </a:r>
        </a:p>
      </dgm:t>
    </dgm:pt>
    <dgm:pt modelId="{9E2C41B7-CC5F-4D98-B14B-B810088EB461}" type="sibTrans" cxnId="{25189F9D-6B02-44B9-939F-7DDCA40DC6E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3F18C4A-D43B-45B7-9C1E-26F8A42E82F2}" type="parTrans" cxnId="{25189F9D-6B02-44B9-939F-7DDCA40DC6E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F748198-75E2-A949-849C-4E7BE0780179}">
      <dgm:prSet phldrT="[Tes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it-IT" sz="1400" b="1" dirty="0">
              <a:solidFill>
                <a:srgbClr val="FF0000"/>
              </a:solidFill>
              <a:latin typeface="+mn-lt"/>
            </a:rPr>
            <a:t>Accomodamenti  </a:t>
          </a:r>
          <a:r>
            <a:rPr lang="it-IT" sz="1400" dirty="0">
              <a:solidFill>
                <a:srgbClr val="FF0000"/>
              </a:solidFill>
              <a:latin typeface="+mn-lt"/>
            </a:rPr>
            <a:t>e </a:t>
          </a:r>
          <a:r>
            <a:rPr lang="it-IT" sz="1400" b="1" dirty="0">
              <a:solidFill>
                <a:srgbClr val="FF0000"/>
              </a:solidFill>
              <a:latin typeface="+mn-lt"/>
            </a:rPr>
            <a:t>adattament</a:t>
          </a:r>
          <a:r>
            <a:rPr lang="it-IT" sz="1400" dirty="0">
              <a:solidFill>
                <a:srgbClr val="FF0000"/>
              </a:solidFill>
              <a:latin typeface="+mn-lt"/>
            </a:rPr>
            <a:t>i </a:t>
          </a:r>
          <a:r>
            <a:rPr lang="it-IT" sz="1400" b="1" dirty="0">
              <a:solidFill>
                <a:srgbClr val="FF0000"/>
              </a:solidFill>
              <a:latin typeface="+mn-lt"/>
            </a:rPr>
            <a:t>ragionevoli:      </a:t>
          </a:r>
          <a:r>
            <a:rPr lang="it-IT" sz="1400" b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«</a:t>
          </a:r>
          <a:r>
            <a:rPr lang="it-IT" sz="1400" b="1" dirty="0">
              <a:solidFill>
                <a:srgbClr val="FF0000"/>
              </a:solidFill>
              <a:highlight>
                <a:srgbClr val="FFFF00"/>
              </a:highlight>
              <a:latin typeface="+mn-lt"/>
            </a:rPr>
            <a:t> </a:t>
          </a:r>
          <a:r>
            <a:rPr lang="it-IT" sz="1400" b="1" i="1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All</a:t>
          </a:r>
          <a:r>
            <a:rPr lang="it-IT" sz="1400" b="1" i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in </a:t>
          </a:r>
          <a:r>
            <a:rPr lang="it-IT" sz="1400" b="1" i="1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one</a:t>
          </a:r>
          <a:r>
            <a:rPr lang="it-IT" sz="1400" b="1" i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time </a:t>
          </a:r>
          <a:r>
            <a:rPr lang="it-IT" sz="1400" b="1" i="1" dirty="0">
              <a:solidFill>
                <a:srgbClr val="FF40FF"/>
              </a:solidFill>
              <a:latin typeface="+mn-lt"/>
            </a:rPr>
            <a:t>  </a:t>
          </a:r>
          <a:r>
            <a:rPr lang="it-IT" sz="1400" b="1" i="1" dirty="0">
              <a:solidFill>
                <a:srgbClr val="C00000"/>
              </a:solidFill>
              <a:latin typeface="+mn-lt"/>
            </a:rPr>
            <a:t>&amp;</a:t>
          </a:r>
          <a:r>
            <a:rPr lang="it-IT" sz="1400" b="1" i="1" dirty="0">
              <a:solidFill>
                <a:srgbClr val="FF40FF"/>
              </a:solidFill>
              <a:latin typeface="+mn-lt"/>
            </a:rPr>
            <a:t>   </a:t>
          </a:r>
          <a:r>
            <a:rPr lang="it-IT" sz="1400" b="1" i="1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All</a:t>
          </a:r>
          <a:r>
            <a:rPr lang="it-IT" sz="1400" b="1" i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in </a:t>
          </a:r>
          <a:r>
            <a:rPr lang="it-IT" sz="1400" b="1" i="1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one</a:t>
          </a:r>
          <a:r>
            <a:rPr lang="it-IT" sz="1400" b="1" i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</a:t>
          </a:r>
          <a:r>
            <a:rPr lang="it-IT" sz="1400" b="1" i="1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place</a:t>
          </a:r>
          <a:r>
            <a:rPr lang="it-IT" sz="1400" b="1" i="1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</a:t>
          </a:r>
          <a:r>
            <a:rPr lang="it-IT" sz="1400" b="1" i="1" dirty="0">
              <a:solidFill>
                <a:srgbClr val="FF40FF"/>
              </a:solidFill>
              <a:latin typeface="+mn-lt"/>
            </a:rPr>
            <a:t>»</a:t>
          </a:r>
        </a:p>
      </dgm:t>
    </dgm:pt>
    <dgm:pt modelId="{9638DEA8-E870-F24A-B2A1-EDC428BE7E77}" type="parTrans" cxnId="{7E65E8D2-CA42-7240-8B6C-4D69A33EB634}">
      <dgm:prSet/>
      <dgm:spPr/>
      <dgm:t>
        <a:bodyPr/>
        <a:lstStyle/>
        <a:p>
          <a:endParaRPr lang="it-IT"/>
        </a:p>
      </dgm:t>
    </dgm:pt>
    <dgm:pt modelId="{97A3AC82-B058-8441-94DC-6FD8AAFBE1AE}" type="sibTrans" cxnId="{7E65E8D2-CA42-7240-8B6C-4D69A33EB634}">
      <dgm:prSet/>
      <dgm:spPr/>
      <dgm:t>
        <a:bodyPr/>
        <a:lstStyle/>
        <a:p>
          <a:endParaRPr lang="it-IT"/>
        </a:p>
      </dgm:t>
    </dgm:pt>
    <dgm:pt modelId="{9A0730C2-731B-4CEE-AA4E-DBFE25BFCAC3}" type="pres">
      <dgm:prSet presAssocID="{15C0A21F-8F61-4C74-9CF7-852B1010EDCA}" presName="Name0" presStyleCnt="0">
        <dgm:presLayoutVars>
          <dgm:dir/>
          <dgm:animLvl val="lvl"/>
          <dgm:resizeHandles val="exact"/>
        </dgm:presLayoutVars>
      </dgm:prSet>
      <dgm:spPr/>
    </dgm:pt>
    <dgm:pt modelId="{8EBCC9F0-325E-4F14-9B21-B15363EFDCE1}" type="pres">
      <dgm:prSet presAssocID="{E3A85999-0767-44C3-B5FF-83B3AB22827E}" presName="linNode" presStyleCnt="0"/>
      <dgm:spPr/>
    </dgm:pt>
    <dgm:pt modelId="{5CDF38A4-150E-40E8-B26F-A52A35ABE4DA}" type="pres">
      <dgm:prSet presAssocID="{E3A85999-0767-44C3-B5FF-83B3AB22827E}" presName="parentText" presStyleLbl="node1" presStyleIdx="0" presStyleCnt="3" custScaleX="91810" custScaleY="85344" custLinFactNeighborX="-3308" custLinFactNeighborY="-3012">
        <dgm:presLayoutVars>
          <dgm:chMax val="1"/>
          <dgm:bulletEnabled val="1"/>
        </dgm:presLayoutVars>
      </dgm:prSet>
      <dgm:spPr/>
    </dgm:pt>
    <dgm:pt modelId="{76700D83-DCCB-4DBA-9D22-6736B5ABD5D7}" type="pres">
      <dgm:prSet presAssocID="{E3A85999-0767-44C3-B5FF-83B3AB22827E}" presName="descendantText" presStyleLbl="alignAccFollowNode1" presStyleIdx="0" presStyleCnt="3" custLinFactNeighborX="2184" custLinFactNeighborY="842">
        <dgm:presLayoutVars>
          <dgm:bulletEnabled val="1"/>
        </dgm:presLayoutVars>
      </dgm:prSet>
      <dgm:spPr/>
    </dgm:pt>
    <dgm:pt modelId="{2C6DC92E-24A8-4ED3-8F2A-3438305C2E77}" type="pres">
      <dgm:prSet presAssocID="{FA5680B2-D623-4655-B1ED-6FDE5F6187BA}" presName="sp" presStyleCnt="0"/>
      <dgm:spPr/>
    </dgm:pt>
    <dgm:pt modelId="{BB05B389-6ED0-4CB0-A715-7CBAEC2E1269}" type="pres">
      <dgm:prSet presAssocID="{3E2DB080-DF0E-44BD-B1EE-2F6209855119}" presName="linNode" presStyleCnt="0"/>
      <dgm:spPr/>
    </dgm:pt>
    <dgm:pt modelId="{D5717CC6-87B2-414B-9E99-B27BFA21A7C7}" type="pres">
      <dgm:prSet presAssocID="{3E2DB080-DF0E-44BD-B1EE-2F6209855119}" presName="parentText" presStyleLbl="node1" presStyleIdx="1" presStyleCnt="3" custScaleX="92779" custScaleY="88349" custLinFactNeighborX="-5941" custLinFactNeighborY="95652">
        <dgm:presLayoutVars>
          <dgm:chMax val="1"/>
          <dgm:bulletEnabled val="1"/>
        </dgm:presLayoutVars>
      </dgm:prSet>
      <dgm:spPr/>
    </dgm:pt>
    <dgm:pt modelId="{A7BC0320-6A83-4AFB-B3AD-11C078FD45BD}" type="pres">
      <dgm:prSet presAssocID="{3E2DB080-DF0E-44BD-B1EE-2F6209855119}" presName="descendantText" presStyleLbl="alignAccFollowNode1" presStyleIdx="1" presStyleCnt="3" custScaleX="100957" custScaleY="101621" custLinFactY="20733" custLinFactNeighborX="4336" custLinFactNeighborY="100000">
        <dgm:presLayoutVars>
          <dgm:bulletEnabled val="1"/>
        </dgm:presLayoutVars>
      </dgm:prSet>
      <dgm:spPr/>
    </dgm:pt>
    <dgm:pt modelId="{C76CC8A4-9489-4E6C-A237-CE4F6591BB5C}" type="pres">
      <dgm:prSet presAssocID="{B8ADA52C-9E7D-49B7-BF08-8B1FDE8EB406}" presName="sp" presStyleCnt="0"/>
      <dgm:spPr/>
    </dgm:pt>
    <dgm:pt modelId="{FA09A674-603E-4E00-946F-58819C28A9EC}" type="pres">
      <dgm:prSet presAssocID="{1AD20026-C74E-4B98-9D75-F9DCAED97EC5}" presName="linNode" presStyleCnt="0"/>
      <dgm:spPr/>
    </dgm:pt>
    <dgm:pt modelId="{499F63B5-B141-4897-9720-74E6785A2059}" type="pres">
      <dgm:prSet presAssocID="{1AD20026-C74E-4B98-9D75-F9DCAED97EC5}" presName="parentText" presStyleLbl="node1" presStyleIdx="2" presStyleCnt="3" custScaleX="91810" custScaleY="101087" custLinFactNeighborX="-3311" custLinFactNeighborY="-98798">
        <dgm:presLayoutVars>
          <dgm:chMax val="1"/>
          <dgm:bulletEnabled val="1"/>
        </dgm:presLayoutVars>
      </dgm:prSet>
      <dgm:spPr/>
    </dgm:pt>
    <dgm:pt modelId="{C90DABE0-B493-47C2-8F8B-38D25ECFEDA2}" type="pres">
      <dgm:prSet presAssocID="{1AD20026-C74E-4B98-9D75-F9DCAED97EC5}" presName="descendantText" presStyleLbl="alignAccFollowNode1" presStyleIdx="2" presStyleCnt="3" custScaleY="112239" custLinFactY="-25502" custLinFactNeighborX="5400" custLinFactNeighborY="-100000">
        <dgm:presLayoutVars>
          <dgm:bulletEnabled val="1"/>
        </dgm:presLayoutVars>
      </dgm:prSet>
      <dgm:spPr/>
    </dgm:pt>
  </dgm:ptLst>
  <dgm:cxnLst>
    <dgm:cxn modelId="{859C3E06-93AF-4256-A5CD-2E7C4A120F58}" srcId="{15C0A21F-8F61-4C74-9CF7-852B1010EDCA}" destId="{1AD20026-C74E-4B98-9D75-F9DCAED97EC5}" srcOrd="2" destOrd="0" parTransId="{30D55CB9-FBD6-45AB-AE32-9FE83D230FE0}" sibTransId="{E2822C60-1223-492B-A5EF-151E3035F198}"/>
    <dgm:cxn modelId="{C9E81A24-30AD-44B8-A01A-5616F23F85D1}" type="presOf" srcId="{57F82F46-F010-4A28-9A19-7D15528B3658}" destId="{C90DABE0-B493-47C2-8F8B-38D25ECFEDA2}" srcOrd="0" destOrd="0" presId="urn:microsoft.com/office/officeart/2005/8/layout/vList5"/>
    <dgm:cxn modelId="{CD450F2A-0547-4B2F-A719-E87DE78DA8BC}" type="presOf" srcId="{4CC6274A-A78F-48C0-AEFD-DB93E884FE40}" destId="{A7BC0320-6A83-4AFB-B3AD-11C078FD45BD}" srcOrd="0" destOrd="1" presId="urn:microsoft.com/office/officeart/2005/8/layout/vList5"/>
    <dgm:cxn modelId="{2C644C2C-A637-4DC0-87EA-46BC03D157DD}" srcId="{15C0A21F-8F61-4C74-9CF7-852B1010EDCA}" destId="{3E2DB080-DF0E-44BD-B1EE-2F6209855119}" srcOrd="1" destOrd="0" parTransId="{B1844530-FB84-438A-AA02-842A0B08F577}" sibTransId="{B8ADA52C-9E7D-49B7-BF08-8B1FDE8EB406}"/>
    <dgm:cxn modelId="{B1C05838-E715-455C-9452-B9246F5DA47D}" srcId="{E3A85999-0767-44C3-B5FF-83B3AB22827E}" destId="{484C70C1-3EEF-47DC-BEAB-2D4FB4826D73}" srcOrd="0" destOrd="0" parTransId="{919885B2-4AB9-4E4E-8EBF-079CC8C3CEB7}" sibTransId="{CCAAD9F8-C9B7-42F8-8CFC-72C5A64A4041}"/>
    <dgm:cxn modelId="{F9888370-73A5-445C-A420-E66E24623E74}" type="presOf" srcId="{1AD20026-C74E-4B98-9D75-F9DCAED97EC5}" destId="{499F63B5-B141-4897-9720-74E6785A2059}" srcOrd="0" destOrd="0" presId="urn:microsoft.com/office/officeart/2005/8/layout/vList5"/>
    <dgm:cxn modelId="{DADEBF80-59CD-4EAF-BCA3-68026F3F5929}" srcId="{15C0A21F-8F61-4C74-9CF7-852B1010EDCA}" destId="{E3A85999-0767-44C3-B5FF-83B3AB22827E}" srcOrd="0" destOrd="0" parTransId="{5B2607D1-56B8-49F0-A863-96CF1EA0606E}" sibTransId="{FA5680B2-D623-4655-B1ED-6FDE5F6187BA}"/>
    <dgm:cxn modelId="{D0981385-0D4C-4765-9991-C16FBF539EA5}" type="presOf" srcId="{3E2DB080-DF0E-44BD-B1EE-2F6209855119}" destId="{D5717CC6-87B2-414B-9E99-B27BFA21A7C7}" srcOrd="0" destOrd="0" presId="urn:microsoft.com/office/officeart/2005/8/layout/vList5"/>
    <dgm:cxn modelId="{464EC686-B660-4D18-BB6A-5BD1AAAFD206}" type="presOf" srcId="{484C70C1-3EEF-47DC-BEAB-2D4FB4826D73}" destId="{76700D83-DCCB-4DBA-9D22-6736B5ABD5D7}" srcOrd="0" destOrd="0" presId="urn:microsoft.com/office/officeart/2005/8/layout/vList5"/>
    <dgm:cxn modelId="{2838EE91-B4C0-447B-BA0A-D66AC7CE66FB}" srcId="{3E2DB080-DF0E-44BD-B1EE-2F6209855119}" destId="{4CC6274A-A78F-48C0-AEFD-DB93E884FE40}" srcOrd="1" destOrd="0" parTransId="{9F79B298-AF63-483D-AFDB-F318EB58E1B6}" sibTransId="{387F2801-6C4A-4DD1-BA8D-E83B89480CCF}"/>
    <dgm:cxn modelId="{25189F9D-6B02-44B9-939F-7DDCA40DC6EE}" srcId="{1AD20026-C74E-4B98-9D75-F9DCAED97EC5}" destId="{57F82F46-F010-4A28-9A19-7D15528B3658}" srcOrd="0" destOrd="0" parTransId="{83F18C4A-D43B-45B7-9C1E-26F8A42E82F2}" sibTransId="{9E2C41B7-CC5F-4D98-B14B-B810088EB461}"/>
    <dgm:cxn modelId="{9BD825AC-087D-4EAB-B992-5835235B29CA}" type="presOf" srcId="{4DF8C0E0-DB90-4CE4-8CC6-A7E4692EA482}" destId="{A7BC0320-6A83-4AFB-B3AD-11C078FD45BD}" srcOrd="0" destOrd="0" presId="urn:microsoft.com/office/officeart/2005/8/layout/vList5"/>
    <dgm:cxn modelId="{D232E1B8-94EC-4CDB-A9F7-904128EC50F2}" srcId="{1AD20026-C74E-4B98-9D75-F9DCAED97EC5}" destId="{4AC179D7-6B81-46D5-AEAA-3243C5402EF8}" srcOrd="1" destOrd="0" parTransId="{C3BDD796-5B89-4D1C-9F86-101401A963CD}" sibTransId="{C033A940-424C-477C-A0A9-2CEB50DA4E4A}"/>
    <dgm:cxn modelId="{7E65E8D2-CA42-7240-8B6C-4D69A33EB634}" srcId="{1AD20026-C74E-4B98-9D75-F9DCAED97EC5}" destId="{5F748198-75E2-A949-849C-4E7BE0780179}" srcOrd="2" destOrd="0" parTransId="{9638DEA8-E870-F24A-B2A1-EDC428BE7E77}" sibTransId="{97A3AC82-B058-8441-94DC-6FD8AAFBE1AE}"/>
    <dgm:cxn modelId="{C8125CDC-890E-4DB7-9170-2FD769462419}" type="presOf" srcId="{E3A85999-0767-44C3-B5FF-83B3AB22827E}" destId="{5CDF38A4-150E-40E8-B26F-A52A35ABE4DA}" srcOrd="0" destOrd="0" presId="urn:microsoft.com/office/officeart/2005/8/layout/vList5"/>
    <dgm:cxn modelId="{6830D0ED-7427-4A5D-8AC9-4B951EA902B2}" type="presOf" srcId="{15C0A21F-8F61-4C74-9CF7-852B1010EDCA}" destId="{9A0730C2-731B-4CEE-AA4E-DBFE25BFCAC3}" srcOrd="0" destOrd="0" presId="urn:microsoft.com/office/officeart/2005/8/layout/vList5"/>
    <dgm:cxn modelId="{1E2556F1-0826-4B2C-A7C5-59E1141621E9}" srcId="{3E2DB080-DF0E-44BD-B1EE-2F6209855119}" destId="{4DF8C0E0-DB90-4CE4-8CC6-A7E4692EA482}" srcOrd="0" destOrd="0" parTransId="{C49AFE31-6534-4192-BF26-6D0A7AA3BD2E}" sibTransId="{797E617E-1701-49A9-A6A8-688F70843744}"/>
    <dgm:cxn modelId="{50518BF6-9F3C-4350-ADF0-3E7AC60E4044}" type="presOf" srcId="{4AC179D7-6B81-46D5-AEAA-3243C5402EF8}" destId="{C90DABE0-B493-47C2-8F8B-38D25ECFEDA2}" srcOrd="0" destOrd="1" presId="urn:microsoft.com/office/officeart/2005/8/layout/vList5"/>
    <dgm:cxn modelId="{E217FBFF-2017-B142-B989-22836CD8DF0D}" type="presOf" srcId="{5F748198-75E2-A949-849C-4E7BE0780179}" destId="{C90DABE0-B493-47C2-8F8B-38D25ECFEDA2}" srcOrd="0" destOrd="2" presId="urn:microsoft.com/office/officeart/2005/8/layout/vList5"/>
    <dgm:cxn modelId="{4E44765B-6A6F-429D-A41A-5D2138280936}" type="presParOf" srcId="{9A0730C2-731B-4CEE-AA4E-DBFE25BFCAC3}" destId="{8EBCC9F0-325E-4F14-9B21-B15363EFDCE1}" srcOrd="0" destOrd="0" presId="urn:microsoft.com/office/officeart/2005/8/layout/vList5"/>
    <dgm:cxn modelId="{9D27FD21-BEE0-4CEB-8E17-70588297145E}" type="presParOf" srcId="{8EBCC9F0-325E-4F14-9B21-B15363EFDCE1}" destId="{5CDF38A4-150E-40E8-B26F-A52A35ABE4DA}" srcOrd="0" destOrd="0" presId="urn:microsoft.com/office/officeart/2005/8/layout/vList5"/>
    <dgm:cxn modelId="{FE2ED104-F575-4692-9CB6-D27C0D450211}" type="presParOf" srcId="{8EBCC9F0-325E-4F14-9B21-B15363EFDCE1}" destId="{76700D83-DCCB-4DBA-9D22-6736B5ABD5D7}" srcOrd="1" destOrd="0" presId="urn:microsoft.com/office/officeart/2005/8/layout/vList5"/>
    <dgm:cxn modelId="{5FB6A134-CD73-40DC-83EB-5EBC405A41A0}" type="presParOf" srcId="{9A0730C2-731B-4CEE-AA4E-DBFE25BFCAC3}" destId="{2C6DC92E-24A8-4ED3-8F2A-3438305C2E77}" srcOrd="1" destOrd="0" presId="urn:microsoft.com/office/officeart/2005/8/layout/vList5"/>
    <dgm:cxn modelId="{E7B96AB2-57B8-4169-80FD-119ED116345E}" type="presParOf" srcId="{9A0730C2-731B-4CEE-AA4E-DBFE25BFCAC3}" destId="{BB05B389-6ED0-4CB0-A715-7CBAEC2E1269}" srcOrd="2" destOrd="0" presId="urn:microsoft.com/office/officeart/2005/8/layout/vList5"/>
    <dgm:cxn modelId="{32E11D79-77FA-4C1B-838D-8785E2BF3BF2}" type="presParOf" srcId="{BB05B389-6ED0-4CB0-A715-7CBAEC2E1269}" destId="{D5717CC6-87B2-414B-9E99-B27BFA21A7C7}" srcOrd="0" destOrd="0" presId="urn:microsoft.com/office/officeart/2005/8/layout/vList5"/>
    <dgm:cxn modelId="{4C56797E-8E20-4E41-AA34-399752606C29}" type="presParOf" srcId="{BB05B389-6ED0-4CB0-A715-7CBAEC2E1269}" destId="{A7BC0320-6A83-4AFB-B3AD-11C078FD45BD}" srcOrd="1" destOrd="0" presId="urn:microsoft.com/office/officeart/2005/8/layout/vList5"/>
    <dgm:cxn modelId="{2BAEE2D2-35C5-4721-B794-B1A2C4E4A4D6}" type="presParOf" srcId="{9A0730C2-731B-4CEE-AA4E-DBFE25BFCAC3}" destId="{C76CC8A4-9489-4E6C-A237-CE4F6591BB5C}" srcOrd="3" destOrd="0" presId="urn:microsoft.com/office/officeart/2005/8/layout/vList5"/>
    <dgm:cxn modelId="{99D714E0-4356-4722-95A2-246C4F04165E}" type="presParOf" srcId="{9A0730C2-731B-4CEE-AA4E-DBFE25BFCAC3}" destId="{FA09A674-603E-4E00-946F-58819C28A9EC}" srcOrd="4" destOrd="0" presId="urn:microsoft.com/office/officeart/2005/8/layout/vList5"/>
    <dgm:cxn modelId="{FC9673C9-CBF3-45ED-8432-B3A99B60E296}" type="presParOf" srcId="{FA09A674-603E-4E00-946F-58819C28A9EC}" destId="{499F63B5-B141-4897-9720-74E6785A2059}" srcOrd="0" destOrd="0" presId="urn:microsoft.com/office/officeart/2005/8/layout/vList5"/>
    <dgm:cxn modelId="{FC13C0CD-2731-4110-8E62-6B0F702A4B5C}" type="presParOf" srcId="{FA09A674-603E-4E00-946F-58819C28A9EC}" destId="{C90DABE0-B493-47C2-8F8B-38D25ECFED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00D83-DCCB-4DBA-9D22-6736B5ABD5D7}">
      <dsp:nvSpPr>
        <dsp:cNvPr id="0" name=""/>
        <dsp:cNvSpPr/>
      </dsp:nvSpPr>
      <dsp:spPr>
        <a:xfrm rot="5400000">
          <a:off x="3570794" y="-1278445"/>
          <a:ext cx="1424473" cy="41015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7150">
          <a:solidFill>
            <a:srgbClr val="D883FF"/>
          </a:solidFill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latin typeface="+mn-lt"/>
            </a:rPr>
            <a:t>PORTALE PASS :  </a:t>
          </a:r>
          <a:r>
            <a:rPr lang="it-IT" sz="1400" kern="1200" dirty="0">
              <a:latin typeface="+mn-lt"/>
            </a:rPr>
            <a:t>Accesso per </a:t>
          </a:r>
          <a:r>
            <a:rPr lang="it-IT" sz="1400" b="1" kern="1200" dirty="0">
              <a:latin typeface="+mn-lt"/>
            </a:rPr>
            <a:t>Utenti </a:t>
          </a:r>
          <a:r>
            <a:rPr lang="it-IT" sz="1400" kern="1200" dirty="0">
              <a:latin typeface="+mn-lt"/>
            </a:rPr>
            <a:t>e  </a:t>
          </a:r>
          <a:r>
            <a:rPr lang="it-IT" sz="1400" b="1" kern="1200" dirty="0">
              <a:latin typeface="+mn-lt"/>
            </a:rPr>
            <a:t>facilitatori</a:t>
          </a:r>
          <a:r>
            <a:rPr lang="it-IT" sz="1400" kern="1200" dirty="0">
              <a:latin typeface="+mn-lt"/>
            </a:rPr>
            <a:t>  per la  </a:t>
          </a:r>
          <a:r>
            <a:rPr lang="it-IT" sz="1400" b="1" kern="1200" dirty="0">
              <a:latin typeface="+mn-lt"/>
            </a:rPr>
            <a:t>richiesta di prestazione  Fornisce informazioni </a:t>
          </a:r>
          <a:r>
            <a:rPr lang="it-IT" sz="1400" kern="1200" dirty="0">
              <a:latin typeface="+mn-lt"/>
            </a:rPr>
            <a:t> per la </a:t>
          </a:r>
          <a:r>
            <a:rPr lang="it-IT" sz="1400" b="1" kern="1200" dirty="0">
              <a:solidFill>
                <a:srgbClr val="7030A0"/>
              </a:solidFill>
              <a:latin typeface="+mn-lt"/>
            </a:rPr>
            <a:t>pianificazione </a:t>
          </a:r>
          <a:r>
            <a:rPr lang="it-IT" sz="1400" kern="1200" dirty="0">
              <a:solidFill>
                <a:srgbClr val="7030A0"/>
              </a:solidFill>
              <a:latin typeface="+mn-lt"/>
            </a:rPr>
            <a:t> : </a:t>
          </a:r>
          <a:r>
            <a:rPr lang="it-IT" sz="1400" b="1" kern="1200" dirty="0">
              <a:solidFill>
                <a:srgbClr val="7030A0"/>
              </a:solidFill>
              <a:latin typeface="+mn-lt"/>
            </a:rPr>
            <a:t>Accomodamenti  Ragionevoli </a:t>
          </a:r>
          <a:r>
            <a:rPr lang="it-IT" sz="1400" kern="1200" dirty="0">
              <a:solidFill>
                <a:srgbClr val="7030A0"/>
              </a:solidFill>
              <a:latin typeface="+mn-lt"/>
            </a:rPr>
            <a:t>  </a:t>
          </a:r>
          <a:r>
            <a:rPr lang="it-IT" sz="1400" kern="1200" dirty="0">
              <a:latin typeface="+mn-lt"/>
            </a:rPr>
            <a:t>mediante </a:t>
          </a:r>
          <a:r>
            <a:rPr lang="it-IT" sz="1400" b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Algoritmo</a:t>
          </a:r>
          <a:r>
            <a:rPr lang="it-IT" sz="1400" kern="1200" dirty="0">
              <a:highlight>
                <a:srgbClr val="FFFF00"/>
              </a:highlight>
              <a:latin typeface="+mn-lt"/>
            </a:rPr>
            <a:t>  dei </a:t>
          </a:r>
          <a:r>
            <a:rPr lang="it-IT" sz="1400" b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bisogni speciali</a:t>
          </a:r>
          <a:r>
            <a:rPr lang="it-IT" sz="1400" kern="1200" dirty="0">
              <a:highlight>
                <a:srgbClr val="FFFF00"/>
              </a:highlight>
              <a:latin typeface="+mn-lt"/>
            </a:rPr>
            <a:t> </a:t>
          </a:r>
        </a:p>
      </dsp:txBody>
      <dsp:txXfrm rot="-5400000">
        <a:off x="2232244" y="129642"/>
        <a:ext cx="4032038" cy="1285399"/>
      </dsp:txXfrm>
    </dsp:sp>
    <dsp:sp modelId="{5CDF38A4-150E-40E8-B26F-A52A35ABE4DA}">
      <dsp:nvSpPr>
        <dsp:cNvPr id="0" name=""/>
        <dsp:cNvSpPr/>
      </dsp:nvSpPr>
      <dsp:spPr>
        <a:xfrm>
          <a:off x="0" y="0"/>
          <a:ext cx="2118181" cy="1519628"/>
        </a:xfrm>
        <a:prstGeom prst="roundRect">
          <a:avLst/>
        </a:prstGeom>
        <a:solidFill>
          <a:srgbClr val="C677A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Sistema Informatico</a:t>
          </a:r>
        </a:p>
      </dsp:txBody>
      <dsp:txXfrm>
        <a:off x="74182" y="74182"/>
        <a:ext cx="1969817" cy="1371264"/>
      </dsp:txXfrm>
    </dsp:sp>
    <dsp:sp modelId="{A7BC0320-6A83-4AFB-B3AD-11C078FD45BD}">
      <dsp:nvSpPr>
        <dsp:cNvPr id="0" name=""/>
        <dsp:cNvSpPr/>
      </dsp:nvSpPr>
      <dsp:spPr>
        <a:xfrm rot="5400000">
          <a:off x="3614516" y="2045155"/>
          <a:ext cx="1447563" cy="4140827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38100">
          <a:solidFill>
            <a:srgbClr val="FF0000"/>
          </a:solidFill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solidFill>
                <a:srgbClr val="FF0000"/>
              </a:solidFill>
              <a:highlight>
                <a:srgbClr val="FFFF00"/>
              </a:highlight>
              <a:latin typeface="+mj-lt"/>
            </a:rPr>
            <a:t>Professionisti sanitar</a:t>
          </a:r>
          <a:r>
            <a:rPr lang="it-IT" sz="1400" b="1" kern="1200" dirty="0">
              <a:solidFill>
                <a:srgbClr val="FF0000"/>
              </a:solidFill>
              <a:latin typeface="+mj-lt"/>
            </a:rPr>
            <a:t>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solidFill>
                <a:srgbClr val="FF0000"/>
              </a:solidFill>
              <a:latin typeface="+mj-lt"/>
            </a:rPr>
            <a:t>Figure territoriali di supporto  , le Botteghe della Salute,  le Associazioni</a:t>
          </a:r>
        </a:p>
      </dsp:txBody>
      <dsp:txXfrm rot="-5400000">
        <a:off x="2267884" y="3462451"/>
        <a:ext cx="4070163" cy="1306235"/>
      </dsp:txXfrm>
    </dsp:sp>
    <dsp:sp modelId="{D5717CC6-87B2-414B-9E99-B27BFA21A7C7}">
      <dsp:nvSpPr>
        <dsp:cNvPr id="0" name=""/>
        <dsp:cNvSpPr/>
      </dsp:nvSpPr>
      <dsp:spPr>
        <a:xfrm>
          <a:off x="0" y="3312363"/>
          <a:ext cx="2140538" cy="157313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7150">
          <a:solidFill>
            <a:srgbClr val="FF0000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  <a:highlight>
                <a:srgbClr val="FFFF00"/>
              </a:highlight>
              <a:latin typeface="+mj-lt"/>
            </a:rPr>
            <a:t>Formazione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  <a:latin typeface="+mj-lt"/>
            </a:rPr>
            <a:t>continua &amp; </a:t>
          </a:r>
          <a:r>
            <a:rPr lang="it-IT" sz="1800" b="1" kern="1200" dirty="0">
              <a:solidFill>
                <a:srgbClr val="FF0000"/>
              </a:solidFill>
              <a:highlight>
                <a:srgbClr val="FFFF00"/>
              </a:highlight>
              <a:latin typeface="+mj-lt"/>
            </a:rPr>
            <a:t>informazione</a:t>
          </a:r>
          <a:r>
            <a:rPr lang="it-IT" sz="2000" b="1" kern="1200" dirty="0">
              <a:solidFill>
                <a:srgbClr val="FF0000"/>
              </a:solidFill>
              <a:latin typeface="+mj-lt"/>
            </a:rPr>
            <a:t> </a:t>
          </a:r>
        </a:p>
      </dsp:txBody>
      <dsp:txXfrm>
        <a:off x="76794" y="3389157"/>
        <a:ext cx="1986950" cy="1419546"/>
      </dsp:txXfrm>
    </dsp:sp>
    <dsp:sp modelId="{C90DABE0-B493-47C2-8F8B-38D25ECFEDA2}">
      <dsp:nvSpPr>
        <dsp:cNvPr id="0" name=""/>
        <dsp:cNvSpPr/>
      </dsp:nvSpPr>
      <dsp:spPr>
        <a:xfrm rot="5400000">
          <a:off x="3553627" y="334802"/>
          <a:ext cx="1598814" cy="4097570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57150">
          <a:solidFill>
            <a:schemeClr val="accent1"/>
          </a:solidFill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+mn-lt"/>
            </a:rPr>
            <a:t> </a:t>
          </a:r>
          <a:r>
            <a:rPr lang="it-IT" sz="1400" b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Equipe multidisciplinare </a:t>
          </a:r>
          <a:r>
            <a:rPr lang="it-IT" sz="1400" kern="1200" dirty="0">
              <a:latin typeface="+mn-lt"/>
            </a:rPr>
            <a:t>, </a:t>
          </a:r>
          <a:r>
            <a:rPr lang="it-IT" sz="1400" b="1" kern="1200" dirty="0">
              <a:solidFill>
                <a:srgbClr val="FF40FF"/>
              </a:solidFill>
              <a:latin typeface="+mn-lt"/>
            </a:rPr>
            <a:t>Facilitatore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solidFill>
                <a:srgbClr val="C00000"/>
              </a:solidFill>
              <a:highlight>
                <a:srgbClr val="FFFF00"/>
              </a:highlight>
              <a:latin typeface="+mn-lt"/>
            </a:rPr>
            <a:t>Spazi</a:t>
          </a:r>
          <a:r>
            <a:rPr lang="it-IT" sz="1400" kern="1200" dirty="0">
              <a:highlight>
                <a:srgbClr val="FFFF00"/>
              </a:highlight>
              <a:latin typeface="+mn-lt"/>
            </a:rPr>
            <a:t> Sanitari </a:t>
          </a:r>
          <a:r>
            <a:rPr lang="it-IT" sz="1400" b="1" kern="1200" dirty="0">
              <a:solidFill>
                <a:srgbClr val="C00000"/>
              </a:solidFill>
              <a:highlight>
                <a:srgbClr val="FFFF00"/>
              </a:highlight>
              <a:latin typeface="+mn-lt"/>
            </a:rPr>
            <a:t>dedicati</a:t>
          </a:r>
          <a:r>
            <a:rPr lang="it-IT" sz="1400" kern="1200" dirty="0">
              <a:highlight>
                <a:srgbClr val="FFFF00"/>
              </a:highlight>
              <a:latin typeface="+mn-lt"/>
            </a:rPr>
            <a:t> al paziente PASS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solidFill>
                <a:srgbClr val="FF0000"/>
              </a:solidFill>
              <a:latin typeface="+mn-lt"/>
            </a:rPr>
            <a:t>Accomodamenti  </a:t>
          </a:r>
          <a:r>
            <a:rPr lang="it-IT" sz="1400" kern="1200" dirty="0">
              <a:solidFill>
                <a:srgbClr val="FF0000"/>
              </a:solidFill>
              <a:latin typeface="+mn-lt"/>
            </a:rPr>
            <a:t>e </a:t>
          </a:r>
          <a:r>
            <a:rPr lang="it-IT" sz="1400" b="1" kern="1200" dirty="0">
              <a:solidFill>
                <a:srgbClr val="FF0000"/>
              </a:solidFill>
              <a:latin typeface="+mn-lt"/>
            </a:rPr>
            <a:t>adattament</a:t>
          </a:r>
          <a:r>
            <a:rPr lang="it-IT" sz="1400" kern="1200" dirty="0">
              <a:solidFill>
                <a:srgbClr val="FF0000"/>
              </a:solidFill>
              <a:latin typeface="+mn-lt"/>
            </a:rPr>
            <a:t>i </a:t>
          </a:r>
          <a:r>
            <a:rPr lang="it-IT" sz="1400" b="1" kern="1200" dirty="0">
              <a:solidFill>
                <a:srgbClr val="FF0000"/>
              </a:solidFill>
              <a:latin typeface="+mn-lt"/>
            </a:rPr>
            <a:t>ragionevoli:      </a:t>
          </a:r>
          <a:r>
            <a:rPr lang="it-IT" sz="1400" b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«</a:t>
          </a:r>
          <a:r>
            <a:rPr lang="it-IT" sz="1400" b="1" kern="1200" dirty="0">
              <a:solidFill>
                <a:srgbClr val="FF0000"/>
              </a:solidFill>
              <a:highlight>
                <a:srgbClr val="FFFF00"/>
              </a:highlight>
              <a:latin typeface="+mn-lt"/>
            </a:rPr>
            <a:t> </a:t>
          </a:r>
          <a:r>
            <a:rPr lang="it-IT" sz="1400" b="1" i="1" kern="1200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All</a:t>
          </a:r>
          <a:r>
            <a:rPr lang="it-IT" sz="1400" b="1" i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in </a:t>
          </a:r>
          <a:r>
            <a:rPr lang="it-IT" sz="1400" b="1" i="1" kern="1200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one</a:t>
          </a:r>
          <a:r>
            <a:rPr lang="it-IT" sz="1400" b="1" i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time </a:t>
          </a:r>
          <a:r>
            <a:rPr lang="it-IT" sz="1400" b="1" i="1" kern="1200" dirty="0">
              <a:solidFill>
                <a:srgbClr val="FF40FF"/>
              </a:solidFill>
              <a:latin typeface="+mn-lt"/>
            </a:rPr>
            <a:t>  </a:t>
          </a:r>
          <a:r>
            <a:rPr lang="it-IT" sz="1400" b="1" i="1" kern="1200" dirty="0">
              <a:solidFill>
                <a:srgbClr val="C00000"/>
              </a:solidFill>
              <a:latin typeface="+mn-lt"/>
            </a:rPr>
            <a:t>&amp;</a:t>
          </a:r>
          <a:r>
            <a:rPr lang="it-IT" sz="1400" b="1" i="1" kern="1200" dirty="0">
              <a:solidFill>
                <a:srgbClr val="FF40FF"/>
              </a:solidFill>
              <a:latin typeface="+mn-lt"/>
            </a:rPr>
            <a:t>   </a:t>
          </a:r>
          <a:r>
            <a:rPr lang="it-IT" sz="1400" b="1" i="1" kern="1200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All</a:t>
          </a:r>
          <a:r>
            <a:rPr lang="it-IT" sz="1400" b="1" i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in </a:t>
          </a:r>
          <a:r>
            <a:rPr lang="it-IT" sz="1400" b="1" i="1" kern="1200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one</a:t>
          </a:r>
          <a:r>
            <a:rPr lang="it-IT" sz="1400" b="1" i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</a:t>
          </a:r>
          <a:r>
            <a:rPr lang="it-IT" sz="1400" b="1" i="1" kern="1200" dirty="0" err="1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place</a:t>
          </a:r>
          <a:r>
            <a:rPr lang="it-IT" sz="1400" b="1" i="1" kern="1200" dirty="0">
              <a:solidFill>
                <a:srgbClr val="FF40FF"/>
              </a:solidFill>
              <a:highlight>
                <a:srgbClr val="FFFF00"/>
              </a:highlight>
              <a:latin typeface="+mn-lt"/>
            </a:rPr>
            <a:t> </a:t>
          </a:r>
          <a:r>
            <a:rPr lang="it-IT" sz="1400" b="1" i="1" kern="1200" dirty="0">
              <a:solidFill>
                <a:srgbClr val="FF40FF"/>
              </a:solidFill>
              <a:latin typeface="+mn-lt"/>
            </a:rPr>
            <a:t>»</a:t>
          </a:r>
        </a:p>
      </dsp:txBody>
      <dsp:txXfrm rot="-5400000">
        <a:off x="2304249" y="1662228"/>
        <a:ext cx="4019522" cy="1442718"/>
      </dsp:txXfrm>
    </dsp:sp>
    <dsp:sp modelId="{499F63B5-B141-4897-9720-74E6785A2059}">
      <dsp:nvSpPr>
        <dsp:cNvPr id="0" name=""/>
        <dsp:cNvSpPr/>
      </dsp:nvSpPr>
      <dsp:spPr>
        <a:xfrm>
          <a:off x="0" y="1512167"/>
          <a:ext cx="2116113" cy="179994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solidFill>
            <a:srgbClr val="7030A0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C00000"/>
              </a:solidFill>
              <a:highlight>
                <a:srgbClr val="FFFF00"/>
              </a:highlight>
              <a:latin typeface="+mn-lt"/>
            </a:rPr>
            <a:t>Ambienti e  personale dedicati</a:t>
          </a:r>
        </a:p>
      </dsp:txBody>
      <dsp:txXfrm>
        <a:off x="87866" y="1600033"/>
        <a:ext cx="1940381" cy="162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F1C0-8D87-5A44-8D3E-B968551A334E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B04AF-2341-E94E-BE2B-61EE006AE2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47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9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32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25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58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54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55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immagine diapositiva 1">
            <a:extLst>
              <a:ext uri="{FF2B5EF4-FFF2-40B4-BE49-F238E27FC236}">
                <a16:creationId xmlns:a16="http://schemas.microsoft.com/office/drawing/2014/main" id="{C3DE905F-161D-BC4D-A453-3E77B0D52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egnaposto note 2">
            <a:extLst>
              <a:ext uri="{FF2B5EF4-FFF2-40B4-BE49-F238E27FC236}">
                <a16:creationId xmlns:a16="http://schemas.microsoft.com/office/drawing/2014/main" id="{3888AACF-42AE-DC4A-B4BA-781607D567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9155" name="Segnaposto numero diapositiva 3">
            <a:extLst>
              <a:ext uri="{FF2B5EF4-FFF2-40B4-BE49-F238E27FC236}">
                <a16:creationId xmlns:a16="http://schemas.microsoft.com/office/drawing/2014/main" id="{BA4C9BC8-DB72-5844-84B3-0871CC0E6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2D75B8-502F-1048-A595-6FCE0347003A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005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421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>
            <a:extLst>
              <a:ext uri="{FF2B5EF4-FFF2-40B4-BE49-F238E27FC236}">
                <a16:creationId xmlns:a16="http://schemas.microsoft.com/office/drawing/2014/main" id="{6FD252F8-CF48-C840-BC9B-2B9A47CC2C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Segnaposto note 2">
            <a:extLst>
              <a:ext uri="{FF2B5EF4-FFF2-40B4-BE49-F238E27FC236}">
                <a16:creationId xmlns:a16="http://schemas.microsoft.com/office/drawing/2014/main" id="{11B47582-B375-634F-A24E-6BED7080F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3795" name="Segnaposto numero diapositiva 3">
            <a:extLst>
              <a:ext uri="{FF2B5EF4-FFF2-40B4-BE49-F238E27FC236}">
                <a16:creationId xmlns:a16="http://schemas.microsoft.com/office/drawing/2014/main" id="{2593B278-197D-C443-BE64-091D4D06C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A0A629-6033-6E4D-8F8A-1635363FAE67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74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872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54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237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2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105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0072FDD-682A-4D85-844A-2673A663F3B0}" type="slidenum">
              <a:rPr lang="it-IT" altLang="it-IT" smtClean="0"/>
              <a:pPr/>
              <a:t>33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606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8E1D-645B-44B2-933C-510A01031DE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192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18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egnaposto immagine diapositiva 1">
            <a:extLst>
              <a:ext uri="{FF2B5EF4-FFF2-40B4-BE49-F238E27FC236}">
                <a16:creationId xmlns:a16="http://schemas.microsoft.com/office/drawing/2014/main" id="{B8376825-DF91-EA41-8E91-61090A5CE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Segnaposto note 2">
            <a:extLst>
              <a:ext uri="{FF2B5EF4-FFF2-40B4-BE49-F238E27FC236}">
                <a16:creationId xmlns:a16="http://schemas.microsoft.com/office/drawing/2014/main" id="{D36DCE11-E89D-6E45-9DE0-6E0738D95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Segnaposto numero diapositiva 3">
            <a:extLst>
              <a:ext uri="{FF2B5EF4-FFF2-40B4-BE49-F238E27FC236}">
                <a16:creationId xmlns:a16="http://schemas.microsoft.com/office/drawing/2014/main" id="{A3B2EF29-7749-1447-94FD-F4823D046A5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8438" indent="-1952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CB0C5F0-9036-624C-8016-BD927F838CCD}" type="slidenum">
              <a:rPr lang="it-IT" altLang="it-IT" sz="11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38</a:t>
            </a:fld>
            <a:endParaRPr lang="it-IT" altLang="it-IT" sz="11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8E1D-645B-44B2-933C-510A01031DEB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7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74D0-1588-463E-B1DF-F22C084F217C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87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8E1D-645B-44B2-933C-510A01031DE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65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30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68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>
            <a:extLst>
              <a:ext uri="{FF2B5EF4-FFF2-40B4-BE49-F238E27FC236}">
                <a16:creationId xmlns:a16="http://schemas.microsoft.com/office/drawing/2014/main" id="{F2D2D634-83E3-544D-9DCF-E4E68BA98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>
            <a:extLst>
              <a:ext uri="{FF2B5EF4-FFF2-40B4-BE49-F238E27FC236}">
                <a16:creationId xmlns:a16="http://schemas.microsoft.com/office/drawing/2014/main" id="{895060DD-1AF0-EE44-AC87-EFC89430E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egnaposto numero diapositiva 3">
            <a:extLst>
              <a:ext uri="{FF2B5EF4-FFF2-40B4-BE49-F238E27FC236}">
                <a16:creationId xmlns:a16="http://schemas.microsoft.com/office/drawing/2014/main" id="{C0CD182E-A624-714E-81F0-25B561CE303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98438" indent="-195263"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2750" algn="l"/>
                <a:tab pos="825500" algn="l"/>
                <a:tab pos="1238250" algn="l"/>
                <a:tab pos="1651000" algn="l"/>
                <a:tab pos="2065338" algn="l"/>
                <a:tab pos="2478088" algn="l"/>
                <a:tab pos="2890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81CD806-849D-6B4A-9970-852FFC81CC5F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id="{C3708C59-6B62-8D4D-AEFA-03A98C75A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id="{71F66900-832D-B848-9AC9-E3E0310EFE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id="{3F28C762-AED6-E541-A28C-DB4B41E36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87E63B-C798-BE41-8A93-2F11B02CF459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251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A8831708-4309-3743-9C08-76BD7A37F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13CE90C7-8A6D-8640-AB1B-9D17824B1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75DE49D7-D5A9-DF4B-B875-4B49630C7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E09E5B-AFE7-1C4A-8CFD-3DD138E8F1C4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387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B04AF-2341-E94E-BE2B-61EE006AE2D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9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9E2ED-BCFF-D94C-BDF9-B50E94AC2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49C8EA-7B42-FD4D-A3C2-16C5D7CE9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B1A01-65A2-354D-AD24-9CBFB7FA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1B56D7-3F5A-A041-BA8B-742471E4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179ED4-E618-AE44-B81B-23346838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44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72B04-6432-D842-98D1-53DE9385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D5ED95-84B6-BA44-8E7D-7DAD540C8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2A5DE4-A224-904B-BC0C-259BEA61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CB7922-6988-2748-8EA7-7BC71A9A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350598-D85C-CB4B-9838-D84396CD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3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9A8CE4C-3E64-B74B-9AFC-BF01963A5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8966F7-BBFB-594F-8CF5-DDFF4AD5E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813215-DB10-2349-88B8-78B0AF84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CDCEF4-26E0-7842-81FB-28A20524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12DFB3-FC73-424F-B056-E1B1008E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84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E09CFA7-ACBA-6243-81CB-B7026974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9190-9433-3D46-81FB-91379D84A431}" type="datetime1">
              <a:rPr lang="it-IT"/>
              <a:pPr>
                <a:defRPr/>
              </a:pPr>
              <a:t>29/11/2023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533DB95-B2AC-CF47-84B5-2204FDA6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PASS - Percorsi Assistenziali per Soggetti con bisogni Speciali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72BE9AE-7A99-D044-A126-CF53F2B8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B79C-2677-E540-B021-E84834E696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097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640" y="275071"/>
            <a:ext cx="10967040" cy="11377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A1E3E19-6FCD-0A45-996C-0438509D47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86C0-C10A-B84D-A8A8-4C69F72C6E94}" type="datetime1">
              <a:rPr lang="it-IT"/>
              <a:pPr>
                <a:defRPr/>
              </a:pPr>
              <a:t>29/11/2023</a:t>
            </a:fld>
            <a:endParaRPr 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92440D9-56EF-774B-9CCF-9CA306E768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7D5-73C6-4341-8083-F9E9E45024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891575F-530D-8143-9150-1894CF59B8A2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ＭＳ Ｐゴシック" pitchFamily="6" charset="-128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61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56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542F3-6A46-6F44-B6F1-8A8C03FD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A330C1-D2F6-1949-A625-B438F886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D8589A-3E0D-454A-AEA5-873BFB24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56F9D8-2D09-1245-B712-B63CCE84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238E35-7513-944F-81C2-0633FA2D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2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233B7-7088-814E-9B6C-57246570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219BFA-1E51-654E-8908-703E2BB0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08C6EA-8BDB-7140-9B6A-C30F8AA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83BD33-FFAE-904E-8E1A-20FBCF0E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A4A11A-562E-5F4B-A195-92745584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71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BF816-01E5-314A-BEA4-B3A8075C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7551F-C2DD-9F49-AA3F-38AE1570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2982F6-75BA-BB4D-9752-B6B51194C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D05437-05B7-394C-9C57-8B3451EA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B01458-5A87-6144-89A0-BCC15C1B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33A8B3-B2D6-A942-A108-EC72B29E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BDAA2-DF9C-104E-9BB1-E9763B2C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B3FC3C-CF42-B148-8D1C-8E86BAF30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53A73B-A6A5-4444-B830-FA5B04C69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B7BD23-7C51-CC40-AF14-FACB7FBDC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6D6DD7-9D66-8647-8201-C155086FC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D891E4-8116-584F-9367-56F2E9A7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C4FB47-7128-7D44-8941-E2217FB5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04C549-2A64-2A4A-AC74-1556351D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31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7BF0C-AEAB-E845-92CE-77F41FD9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0241C0-5CBB-D040-A3FA-C11617BD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E67DEC-09FF-6249-8B1D-4335CA5A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EBA135-932D-D948-A818-F5947CED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9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FD4B7-A4CE-9C45-B371-6C00F329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80392F-715E-8A42-A6B3-A951D258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2790F2-2762-BF40-A845-48F581BD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09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BA6F1-6314-C14C-B29F-FC6F964A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1E8A0-684F-1D4E-A417-29257ADE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5BC858-1BCA-6447-82F3-10CCC7EA9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D70B1D-2FB9-0645-AFEF-9E19F06A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9E7B2C-6ABE-6942-8830-D320A49C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1227C6-F942-A84B-86EB-68A7AA9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3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C3629-CAF8-C94E-A5FC-A54D4437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9210DD-E188-AF43-85A3-15B365509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FD7066-BA35-554F-B2AE-98920E3C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E07B18-C7A4-AC4E-837F-04BBBF6D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A562ED-6C8A-734A-AA7F-2942E097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490DD4-47AB-694C-9FC7-578F37F9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0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BEF0CA-7EFB-9D45-B9EF-19EE2829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AC6D4B-C0F6-A54F-B273-9FB2375E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44AA6B-1606-6C4E-9CE7-E053CA67C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1E81-2777-EC48-B21D-B0D1A42EBE98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F73C28-81EC-3942-92BC-D4E7BA204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8B2CAC-66CD-BB49-9E3D-7A7BF4E32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4871-88A5-884D-889C-AE2AAD7AC3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04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7DC6917D-EA9B-45C2-A368-34B62F4381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2589" y="5668572"/>
            <a:ext cx="2298138" cy="774937"/>
          </a:xfrm>
          <a:prstGeom prst="rect">
            <a:avLst/>
          </a:prstGeom>
        </p:spPr>
      </p:pic>
      <p:pic>
        <p:nvPicPr>
          <p:cNvPr id="5" name="image5.jpeg">
            <a:extLst>
              <a:ext uri="{FF2B5EF4-FFF2-40B4-BE49-F238E27FC236}">
                <a16:creationId xmlns:a16="http://schemas.microsoft.com/office/drawing/2014/main" id="{9ECBC88A-0190-495C-BF54-1DC503708A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1275" y="5547934"/>
            <a:ext cx="2187763" cy="8955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73EBCB-1041-4C82-98C8-D1C01F6D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4530" y="2956901"/>
            <a:ext cx="5808132" cy="2029966"/>
          </a:xfrm>
        </p:spPr>
        <p:txBody>
          <a:bodyPr anchor="b">
            <a:normAutofit/>
          </a:bodyPr>
          <a:lstStyle/>
          <a:p>
            <a:br>
              <a:rPr lang="it-IT" sz="4700" b="1" i="1" dirty="0"/>
            </a:br>
            <a:r>
              <a:rPr lang="it-IT" sz="4700" b="1" i="1" dirty="0"/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903FF1-0779-1E40-9CFF-BF44C9962266}"/>
              </a:ext>
            </a:extLst>
          </p:cNvPr>
          <p:cNvSpPr txBox="1"/>
          <p:nvPr/>
        </p:nvSpPr>
        <p:spPr>
          <a:xfrm>
            <a:off x="565537" y="3780630"/>
            <a:ext cx="102738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        </a:t>
            </a:r>
            <a:r>
              <a:rPr lang="it-IT" sz="3200" b="1" dirty="0"/>
              <a:t>Angelamaria </a:t>
            </a:r>
            <a:r>
              <a:rPr lang="it-IT" sz="3200" b="1" dirty="0" err="1"/>
              <a:t>Becorpi</a:t>
            </a:r>
            <a:endParaRPr lang="it-IT" sz="3200" b="1" dirty="0"/>
          </a:p>
          <a:p>
            <a:pPr algn="r"/>
            <a:r>
              <a:rPr lang="it-IT" sz="2400" b="1" dirty="0"/>
              <a:t>DAI Materno Infantile</a:t>
            </a:r>
            <a:br>
              <a:rPr lang="it-IT" sz="3200" b="1" dirty="0"/>
            </a:br>
            <a:r>
              <a:rPr lang="it-IT" sz="2400" b="1" dirty="0"/>
              <a:t>     PASS  Percorsi Assistenziali per Soggetti con bisogni Speciali</a:t>
            </a:r>
          </a:p>
          <a:p>
            <a:pPr algn="r"/>
            <a:r>
              <a:rPr lang="it-IT" sz="2400" b="1" dirty="0"/>
              <a:t>AOU Careggi</a:t>
            </a:r>
          </a:p>
          <a:p>
            <a:pPr algn="r"/>
            <a:endParaRPr lang="it-IT" sz="2400" b="1" dirty="0"/>
          </a:p>
          <a:p>
            <a:pPr algn="r"/>
            <a:r>
              <a:rPr lang="it-IT" sz="2400" b="1" dirty="0"/>
              <a:t>     </a:t>
            </a:r>
          </a:p>
          <a:p>
            <a:pPr algn="r"/>
            <a:endParaRPr lang="it-IT" sz="2400" b="1" dirty="0"/>
          </a:p>
          <a:p>
            <a:pPr algn="r"/>
            <a:endParaRPr lang="it-IT" sz="2400" b="1"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576D69D-B9FA-7141-AF05-A3E99A8B812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76" y="406400"/>
            <a:ext cx="1559865" cy="7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A8B2204-B813-6943-B883-A32CBF8F7F8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479" y="320680"/>
            <a:ext cx="2187762" cy="8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9FA0B5-879F-4E0A-AF08-3CC4F2EE482E}"/>
              </a:ext>
            </a:extLst>
          </p:cNvPr>
          <p:cNvSpPr txBox="1"/>
          <p:nvPr/>
        </p:nvSpPr>
        <p:spPr>
          <a:xfrm>
            <a:off x="398339" y="1760354"/>
            <a:ext cx="11576407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chemeClr val="tx1"/>
                </a:solidFill>
              </a:rPr>
              <a:t>                 </a:t>
            </a:r>
            <a:r>
              <a:rPr lang="it-IT" sz="3200" b="1" i="1" dirty="0">
                <a:solidFill>
                  <a:schemeClr val="tx1"/>
                </a:solidFill>
              </a:rPr>
              <a:t>                        </a:t>
            </a:r>
            <a:r>
              <a:rPr lang="it-IT" sz="3600" b="1" i="1" dirty="0">
                <a:solidFill>
                  <a:srgbClr val="C00000"/>
                </a:solidFill>
              </a:rPr>
              <a:t>Disabilità e disuguaglianze in salute:</a:t>
            </a:r>
          </a:p>
          <a:p>
            <a:r>
              <a:rPr lang="it-IT" sz="3600" b="1" i="1" dirty="0">
                <a:solidFill>
                  <a:srgbClr val="C00000"/>
                </a:solidFill>
              </a:rPr>
              <a:t>                                                   Ginecologia</a:t>
            </a:r>
            <a:endParaRPr lang="it-IT" sz="3600" i="1" dirty="0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4FA8DF1-0E48-F443-A0AE-E1468047056E}"/>
              </a:ext>
            </a:extLst>
          </p:cNvPr>
          <p:cNvSpPr/>
          <p:nvPr/>
        </p:nvSpPr>
        <p:spPr>
          <a:xfrm>
            <a:off x="4787421" y="537634"/>
            <a:ext cx="2386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/>
              <a:t>7 novembre 2023</a:t>
            </a:r>
            <a:endParaRPr lang="it-IT" sz="2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C33909B-9EDA-4374-888C-AFB358EBA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" y="3701748"/>
            <a:ext cx="1700852" cy="134427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" descr="Unknown.png">
            <a:extLst>
              <a:ext uri="{FF2B5EF4-FFF2-40B4-BE49-F238E27FC236}">
                <a16:creationId xmlns:a16="http://schemas.microsoft.com/office/drawing/2014/main" id="{C9A444C0-C4DD-86EA-C7CC-F2236022A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6" y="291212"/>
            <a:ext cx="2177786" cy="115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9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66C70F-910D-46EE-AC73-D093C1FD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10" y="1201309"/>
            <a:ext cx="7797081" cy="440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C16D05-1DC3-4EEC-917F-342B1ADBF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290" y="1201309"/>
            <a:ext cx="1711148" cy="4400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3187C6-185D-4FC5-82C5-2B13BC060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10" y="1559951"/>
            <a:ext cx="3805701" cy="3566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3269B3-2913-424C-9F6D-BEAF6BA89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817" y="1604718"/>
            <a:ext cx="2836432" cy="35166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5AE0F49-0611-4D24-9E83-1864EAEE0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374" y="3539554"/>
            <a:ext cx="1804871" cy="2226569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85542E-F621-724F-AB80-DAD2932E6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14" y="1872981"/>
            <a:ext cx="7797081" cy="49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EF3B3E6-45C2-4F37-A286-8A2CCF75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6709" y="544823"/>
            <a:ext cx="8538388" cy="5872076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527581" y="5613525"/>
            <a:ext cx="1455095" cy="672075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altLang="ko-KR" sz="1600" i="1" dirty="0"/>
              <a:t>J. Wilbur et al, 2019</a:t>
            </a:r>
            <a:endParaRPr lang="ko-KR" altLang="en-US" sz="1600" i="1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B767BCF-1C82-4DF4-A4EE-08DCF7B1D0D5}"/>
              </a:ext>
            </a:extLst>
          </p:cNvPr>
          <p:cNvSpPr/>
          <p:nvPr/>
        </p:nvSpPr>
        <p:spPr>
          <a:xfrm>
            <a:off x="2448952" y="2576945"/>
            <a:ext cx="1152128" cy="2146693"/>
          </a:xfrm>
          <a:prstGeom prst="ellipse">
            <a:avLst/>
          </a:prstGeom>
          <a:noFill/>
          <a:ln w="762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906F24A-811B-46D4-A4C4-E0F968AE0FC2}"/>
              </a:ext>
            </a:extLst>
          </p:cNvPr>
          <p:cNvSpPr/>
          <p:nvPr/>
        </p:nvSpPr>
        <p:spPr>
          <a:xfrm>
            <a:off x="3785474" y="2952803"/>
            <a:ext cx="1152128" cy="105611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4E5A89F8-120E-4D4B-AFAC-C5846531CBE8}"/>
              </a:ext>
            </a:extLst>
          </p:cNvPr>
          <p:cNvSpPr/>
          <p:nvPr/>
        </p:nvSpPr>
        <p:spPr>
          <a:xfrm>
            <a:off x="7275838" y="2067118"/>
            <a:ext cx="1152128" cy="105611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8988946-6DE8-4C4C-AB88-9B4E8B080BBF}"/>
              </a:ext>
            </a:extLst>
          </p:cNvPr>
          <p:cNvSpPr/>
          <p:nvPr/>
        </p:nvSpPr>
        <p:spPr>
          <a:xfrm>
            <a:off x="8590921" y="2952803"/>
            <a:ext cx="1584176" cy="1286688"/>
          </a:xfrm>
          <a:prstGeom prst="ellipse">
            <a:avLst/>
          </a:prstGeom>
          <a:noFill/>
          <a:ln w="762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D2AE121-B3D5-D543-9561-DE992C4FB2FF}"/>
              </a:ext>
            </a:extLst>
          </p:cNvPr>
          <p:cNvSpPr/>
          <p:nvPr/>
        </p:nvSpPr>
        <p:spPr>
          <a:xfrm>
            <a:off x="3764036" y="1274237"/>
            <a:ext cx="1152128" cy="105611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C22B7BB-EA27-A744-8F1C-D68E8E6ED415}"/>
              </a:ext>
            </a:extLst>
          </p:cNvPr>
          <p:cNvSpPr/>
          <p:nvPr/>
        </p:nvSpPr>
        <p:spPr>
          <a:xfrm>
            <a:off x="7275838" y="4893446"/>
            <a:ext cx="1152128" cy="10561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74889C3-41D0-B14B-B5C1-9D552539609C}"/>
              </a:ext>
            </a:extLst>
          </p:cNvPr>
          <p:cNvSpPr/>
          <p:nvPr/>
        </p:nvSpPr>
        <p:spPr>
          <a:xfrm>
            <a:off x="4184073" y="817418"/>
            <a:ext cx="2859417" cy="45681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4AD99D2-95B6-5A41-ACAC-993A1A2BA49D}"/>
              </a:ext>
            </a:extLst>
          </p:cNvPr>
          <p:cNvSpPr/>
          <p:nvPr/>
        </p:nvSpPr>
        <p:spPr>
          <a:xfrm>
            <a:off x="4916164" y="4266819"/>
            <a:ext cx="1027436" cy="45681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61636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75111"/>
            <a:ext cx="11870432" cy="659674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PROGETTO </a:t>
            </a:r>
            <a:r>
              <a:rPr lang="it-IT" sz="3200" b="1" u="sng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SESSUALITA’, MATERNITA’, DISABILITA’    2022</a:t>
            </a:r>
          </a:p>
          <a:p>
            <a:pPr algn="ctr"/>
            <a:r>
              <a:rPr lang="it-IT" sz="2400" b="1" i="1" dirty="0">
                <a:solidFill>
                  <a:srgbClr val="FF0000"/>
                </a:solidFill>
                <a:latin typeface="Footlight MT Light" panose="0204060206030A020304" pitchFamily="18" charset="0"/>
              </a:rPr>
              <a:t>UILDM 	   UNIONE  ITALIANA LOTTA DISTROFIA MUSCOLARE </a:t>
            </a:r>
          </a:p>
          <a:p>
            <a:pPr algn="ctr"/>
            <a:r>
              <a:rPr lang="it-IT" sz="2400" i="1" dirty="0">
                <a:solidFill>
                  <a:srgbClr val="FF0000"/>
                </a:solidFill>
                <a:latin typeface="Footlight MT Light" panose="0204060206030A020304" pitchFamily="18" charset="0"/>
              </a:rPr>
              <a:t>ILDM.ORG</a:t>
            </a:r>
          </a:p>
          <a:p>
            <a:pPr algn="ctr"/>
            <a:endParaRPr lang="it-IT" sz="2400" i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b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r>
              <a:rPr lang="it-IT" sz="2400" b="1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A CURA DI:  GRUPPO PSICOLOGI UILDM  -  GRUPPO DONNE UILDM </a:t>
            </a:r>
          </a:p>
          <a:p>
            <a:pPr algn="ctr">
              <a:lnSpc>
                <a:spcPct val="160000"/>
              </a:lnSpc>
            </a:pPr>
            <a:r>
              <a:rPr lang="it-IT" sz="24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1OO DONNE</a:t>
            </a:r>
            <a:r>
              <a:rPr lang="it-IT" sz="2400" dirty="0">
                <a:solidFill>
                  <a:srgbClr val="222222"/>
                </a:solidFill>
                <a:latin typeface="Footlight MT Light" panose="0204060206030A020304" pitchFamily="18" charset="0"/>
              </a:rPr>
              <a:t> CON DISABILITA’ MOTORIA CON ETA’ COMPRESA </a:t>
            </a:r>
            <a:r>
              <a:rPr lang="it-IT" sz="24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TRA </a:t>
            </a:r>
            <a: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19  E  74 ANNI</a:t>
            </a:r>
            <a:endParaRPr lang="it-IT" sz="2400" b="1" dirty="0"/>
          </a:p>
          <a:p>
            <a:pPr algn="ctr">
              <a:lnSpc>
                <a:spcPct val="160000"/>
              </a:lnSpc>
            </a:pPr>
            <a:r>
              <a:rPr lang="it-IT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INDAGINE ESPLORATIVA </a:t>
            </a:r>
            <a:r>
              <a:rPr lang="it-IT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ATTRAVERSO </a:t>
            </a:r>
            <a:r>
              <a:rPr lang="it-IT" sz="2400" b="1" u="sng" dirty="0">
                <a:solidFill>
                  <a:srgbClr val="FF0000"/>
                </a:solidFill>
                <a:latin typeface="Footlight MT Light" panose="0204060206030A020304" pitchFamily="18" charset="0"/>
              </a:rPr>
              <a:t>INCHIESTA SOCIALE </a:t>
            </a:r>
            <a:r>
              <a:rPr lang="it-IT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CON QUESTIONARIO </a:t>
            </a:r>
          </a:p>
          <a:p>
            <a:pPr algn="ctr">
              <a:lnSpc>
                <a:spcPct val="160000"/>
              </a:lnSpc>
            </a:pPr>
            <a:r>
              <a:rPr lang="it-IT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    SEMI – STRUTTURATO SU </a:t>
            </a:r>
            <a:r>
              <a:rPr lang="it-IT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ACCESSIBILITA’ DEI SERVIZI GINECOLOGICO-OSTETRICI</a:t>
            </a:r>
          </a:p>
          <a:p>
            <a:pPr algn="ctr">
              <a:lnSpc>
                <a:spcPct val="160000"/>
              </a:lnSpc>
            </a:pPr>
            <a:endParaRPr lang="it-IT" sz="2400" b="1" u="sng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3000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SCOPO:</a:t>
            </a:r>
          </a:p>
          <a:p>
            <a:pPr algn="ctr"/>
            <a:endParaRPr lang="it-IT" sz="24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COMPRENDERE 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COME LE BARRIERE STRUTTURALI, AMBIENTALI</a:t>
            </a:r>
            <a:r>
              <a:rPr lang="it-IT" sz="2400" b="1" dirty="0">
                <a:solidFill>
                  <a:schemeClr val="tx2"/>
                </a:solidFill>
                <a:latin typeface="Footlight MT Light" panose="0204060206030A020304" pitchFamily="18" charset="0"/>
              </a:rPr>
              <a:t>  &amp; 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CULTURALI </a:t>
            </a:r>
            <a:r>
              <a:rPr lang="it-IT" sz="24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CARATTERIZZANO ED ORIENTANO LE 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ESPERIENZE </a:t>
            </a:r>
            <a:r>
              <a:rPr lang="it-IT" sz="2400" b="1" dirty="0">
                <a:solidFill>
                  <a:schemeClr val="tx2"/>
                </a:solidFill>
                <a:latin typeface="Footlight MT Light" panose="0204060206030A020304" pitchFamily="18" charset="0"/>
              </a:rPr>
              <a:t>DELLE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DONNE  CON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DISABILITA</a:t>
            </a:r>
            <a:r>
              <a:rPr lang="it-IT" sz="24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’ 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MOTORIA </a:t>
            </a:r>
            <a:r>
              <a:rPr lang="it-IT" sz="24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NELL’AMBITO DELLA 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SALUTE SESSUALE </a:t>
            </a:r>
            <a:r>
              <a:rPr lang="it-IT" sz="2400" b="1" dirty="0">
                <a:solidFill>
                  <a:schemeClr val="tx2"/>
                </a:solidFill>
                <a:latin typeface="Footlight MT Light" panose="0204060206030A020304" pitchFamily="18" charset="0"/>
              </a:rPr>
              <a:t>&amp;</a:t>
            </a:r>
            <a:r>
              <a:rPr lang="it-IT" sz="24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RIPRODUTTIVA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FED40B-F1E1-4F22-8594-2D04A627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261256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61256"/>
            <a:ext cx="11870432" cy="65967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PROGETTO </a:t>
            </a:r>
            <a:r>
              <a:rPr lang="it-IT" sz="3200" b="1" u="sng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SESSUALITA’, MATERNITA’, DISABILITA’</a:t>
            </a:r>
          </a:p>
          <a:p>
            <a:pPr algn="ctr"/>
            <a:endParaRPr lang="it-IT" sz="2400" b="1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r>
              <a:rPr lang="it-IT" sz="2400" b="1" dirty="0">
                <a:solidFill>
                  <a:srgbClr val="364D62"/>
                </a:solidFill>
                <a:latin typeface="Raleway-Bold"/>
              </a:rPr>
              <a:t>                                                                 </a:t>
            </a:r>
            <a:r>
              <a:rPr lang="it-IT" sz="30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OBIETTIVI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99A49F21-60C5-40BE-8837-591CF1463C4F}"/>
              </a:ext>
            </a:extLst>
          </p:cNvPr>
          <p:cNvSpPr/>
          <p:nvPr/>
        </p:nvSpPr>
        <p:spPr>
          <a:xfrm>
            <a:off x="5824655" y="2177294"/>
            <a:ext cx="484632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711200" y="2438551"/>
            <a:ext cx="11277599" cy="489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INDIVIDUARE LE BARRIERE </a:t>
            </a:r>
            <a:r>
              <a:rPr lang="it-IT" sz="2400" b="1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CHE LE DONNE CON DISABILITÀ INCONTRANO NEI RAPPORTI CON I SERVIZI GINECOLOGICI-OSTETRICI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CONTRIBUIRE ALL'EMPOWERMENT </a:t>
            </a:r>
            <a: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E </a:t>
            </a: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AUTO-RAPPRESENTAZIONE</a:t>
            </a:r>
            <a: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 DELLE PERSONE CON DISABILITÀ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ABBATTERE GLI STEREOTIPI </a:t>
            </a:r>
            <a:r>
              <a:rPr lang="it-IT" sz="2400" b="1" i="0" dirty="0">
                <a:effectLst/>
                <a:latin typeface="Footlight MT Light" panose="0204060206030A020304" pitchFamily="18" charset="0"/>
              </a:rPr>
              <a:t>ABILISTI E SESSISTI </a:t>
            </a:r>
            <a: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RIGUARDO LA </a:t>
            </a: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SFERA DELLA</a:t>
            </a:r>
            <a:b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</a:b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SESSUALITÀ, AFFETTIVITÀ E MATERNITÀ</a:t>
            </a:r>
            <a:r>
              <a:rPr lang="it-IT" sz="2400" b="0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FF5757"/>
                </a:solidFill>
                <a:effectLst/>
                <a:latin typeface="Footlight MT Light" panose="0204060206030A020304" pitchFamily="18" charset="0"/>
              </a:rPr>
              <a:t>FAVORIR</a:t>
            </a:r>
            <a:r>
              <a:rPr lang="it-IT" sz="24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E L’EQUITÀ E LA PARITÀ DI GENERE 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E </a:t>
            </a:r>
            <a: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MIGLIORARE IL DIALOGO TRA</a:t>
            </a:r>
            <a:b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r>
              <a:rPr lang="it-IT" sz="24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ISTITUZIONI PUBBLICHE, PRIVATE E PERSONE CON DISABILITÀ</a:t>
            </a:r>
            <a:r>
              <a:rPr lang="it-IT" sz="2400" b="1" dirty="0">
                <a:latin typeface="Footlight MT Light" panose="0204060206030A020304" pitchFamily="18" charset="0"/>
              </a:rPr>
              <a:t> </a:t>
            </a:r>
            <a:br>
              <a:rPr lang="it-IT" dirty="0"/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4367A5-25CE-49B9-B0D1-D2CCE946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8" y="121155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61256"/>
            <a:ext cx="11870432" cy="65967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PROGETTO </a:t>
            </a:r>
            <a:r>
              <a:rPr lang="it-IT" sz="3200" b="1" u="sng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SESSUALITA’, MATERNITA’, DISABILITA’</a:t>
            </a:r>
          </a:p>
          <a:p>
            <a:pPr algn="ctr"/>
            <a:endParaRPr lang="it-IT" sz="3000" b="1" dirty="0">
              <a:solidFill>
                <a:srgbClr val="FF0000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pPr algn="ctr"/>
            <a:r>
              <a:rPr lang="it-IT" sz="30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 AREE TEMATICHE</a:t>
            </a:r>
            <a:endParaRPr lang="it-IT" sz="3000" b="1" dirty="0">
              <a:solidFill>
                <a:schemeClr val="tx1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512189" y="2093097"/>
            <a:ext cx="11277599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br>
              <a:rPr lang="it-IT" dirty="0"/>
            </a:br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AC7C7B3-0AF6-465C-8F72-4F699E752339}"/>
              </a:ext>
            </a:extLst>
          </p:cNvPr>
          <p:cNvSpPr/>
          <p:nvPr/>
        </p:nvSpPr>
        <p:spPr>
          <a:xfrm>
            <a:off x="1204685" y="2220686"/>
            <a:ext cx="3489870" cy="1663849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ACCESSIBILITA</a:t>
            </a:r>
            <a:r>
              <a:rPr lang="it-IT" dirty="0"/>
              <a:t>’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D986901-741E-48F2-8858-88C7B78187E5}"/>
              </a:ext>
            </a:extLst>
          </p:cNvPr>
          <p:cNvSpPr/>
          <p:nvPr/>
        </p:nvSpPr>
        <p:spPr>
          <a:xfrm>
            <a:off x="7257140" y="2220686"/>
            <a:ext cx="2815773" cy="1848609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SALUTE SESSUALE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2E5786F-0358-4289-B263-C4FB1991DFAF}"/>
              </a:ext>
            </a:extLst>
          </p:cNvPr>
          <p:cNvSpPr/>
          <p:nvPr/>
        </p:nvSpPr>
        <p:spPr>
          <a:xfrm>
            <a:off x="7416797" y="4270531"/>
            <a:ext cx="2815773" cy="1633743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INTERAZIONE CON PERSONALE MEDICO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345BB86-48A8-4D08-8DD2-93DA28D72FC4}"/>
              </a:ext>
            </a:extLst>
          </p:cNvPr>
          <p:cNvSpPr/>
          <p:nvPr/>
        </p:nvSpPr>
        <p:spPr>
          <a:xfrm>
            <a:off x="972456" y="4503649"/>
            <a:ext cx="2958663" cy="1935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IMMAGINARI E DESIDERI SULLA MATERNITA’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FE38949-B71E-4085-B5E4-CDEAC28B7BE0}"/>
              </a:ext>
            </a:extLst>
          </p:cNvPr>
          <p:cNvSpPr/>
          <p:nvPr/>
        </p:nvSpPr>
        <p:spPr>
          <a:xfrm>
            <a:off x="4455885" y="4671783"/>
            <a:ext cx="2958663" cy="1663849"/>
          </a:xfrm>
          <a:prstGeom prst="ellipse">
            <a:avLst/>
          </a:prstGeom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CORPO, FEMMINILITA’ E PERCEZIONE DI SE</a:t>
            </a:r>
            <a:r>
              <a:rPr lang="it-IT" dirty="0"/>
              <a:t>’</a:t>
            </a:r>
          </a:p>
        </p:txBody>
      </p:sp>
      <p:sp>
        <p:nvSpPr>
          <p:cNvPr id="11" name="Freccia circolare in giù 10">
            <a:extLst>
              <a:ext uri="{FF2B5EF4-FFF2-40B4-BE49-F238E27FC236}">
                <a16:creationId xmlns:a16="http://schemas.microsoft.com/office/drawing/2014/main" id="{C9D26914-99C3-4B79-8D60-29B9FA4CAA19}"/>
              </a:ext>
            </a:extLst>
          </p:cNvPr>
          <p:cNvSpPr/>
          <p:nvPr/>
        </p:nvSpPr>
        <p:spPr>
          <a:xfrm>
            <a:off x="4775200" y="2220685"/>
            <a:ext cx="2481940" cy="752781"/>
          </a:xfrm>
          <a:prstGeom prst="curvedDownArrow">
            <a:avLst>
              <a:gd name="adj1" fmla="val 25000"/>
              <a:gd name="adj2" fmla="val 50000"/>
              <a:gd name="adj3" fmla="val 30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Luna 14">
            <a:extLst>
              <a:ext uri="{FF2B5EF4-FFF2-40B4-BE49-F238E27FC236}">
                <a16:creationId xmlns:a16="http://schemas.microsoft.com/office/drawing/2014/main" id="{382DD6E3-174E-465E-BF35-A4D0DE13274F}"/>
              </a:ext>
            </a:extLst>
          </p:cNvPr>
          <p:cNvSpPr/>
          <p:nvPr/>
        </p:nvSpPr>
        <p:spPr>
          <a:xfrm flipH="1">
            <a:off x="9913257" y="2859314"/>
            <a:ext cx="617980" cy="1644335"/>
          </a:xfrm>
          <a:prstGeom prst="moon">
            <a:avLst>
              <a:gd name="adj" fmla="val 13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Luna 16">
            <a:extLst>
              <a:ext uri="{FF2B5EF4-FFF2-40B4-BE49-F238E27FC236}">
                <a16:creationId xmlns:a16="http://schemas.microsoft.com/office/drawing/2014/main" id="{FD5656CD-4F2C-45CF-857E-C155776B915E}"/>
              </a:ext>
            </a:extLst>
          </p:cNvPr>
          <p:cNvSpPr/>
          <p:nvPr/>
        </p:nvSpPr>
        <p:spPr>
          <a:xfrm rot="3403418" flipH="1">
            <a:off x="7416797" y="5718629"/>
            <a:ext cx="725712" cy="586897"/>
          </a:xfrm>
          <a:prstGeom prst="moon">
            <a:avLst>
              <a:gd name="adj" fmla="val 16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Luna 11">
            <a:extLst>
              <a:ext uri="{FF2B5EF4-FFF2-40B4-BE49-F238E27FC236}">
                <a16:creationId xmlns:a16="http://schemas.microsoft.com/office/drawing/2014/main" id="{20BCE121-B824-324F-A71B-6E039AAADA04}"/>
              </a:ext>
            </a:extLst>
          </p:cNvPr>
          <p:cNvSpPr/>
          <p:nvPr/>
        </p:nvSpPr>
        <p:spPr>
          <a:xfrm rot="3403418" flipH="1">
            <a:off x="3923931" y="5711775"/>
            <a:ext cx="545601" cy="1074040"/>
          </a:xfrm>
          <a:prstGeom prst="moon">
            <a:avLst>
              <a:gd name="adj" fmla="val 20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489FB4-4A5B-494B-AF3B-11FD6653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5" y="67109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61256"/>
            <a:ext cx="11870432" cy="6873835"/>
          </a:xfrm>
        </p:spPr>
        <p:txBody>
          <a:bodyPr>
            <a:normAutofit fontScale="77500" lnSpcReduction="20000"/>
          </a:bodyPr>
          <a:lstStyle/>
          <a:p>
            <a:pPr algn="ctr"/>
            <a:endParaRPr lang="it-IT" sz="3600" b="1" dirty="0">
              <a:solidFill>
                <a:srgbClr val="C10038"/>
              </a:solidFill>
              <a:latin typeface="Footlight MT Light" panose="0204060206030A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36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PROGETTO </a:t>
            </a:r>
            <a:r>
              <a:rPr lang="it-IT" sz="3600" b="1" u="sng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SESSUALITA’, MATERNITA’, DISABILITA</a:t>
            </a:r>
            <a:r>
              <a:rPr lang="it-IT" sz="3600" b="1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endParaRPr lang="it-IT" sz="2800" dirty="0">
              <a:solidFill>
                <a:srgbClr val="222222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3600" dirty="0">
                <a:solidFill>
                  <a:srgbClr val="222222"/>
                </a:solidFill>
                <a:latin typeface="Footlight MT Light" panose="0204060206030A020304" pitchFamily="18" charset="0"/>
              </a:rPr>
              <a:t>Solo i</a:t>
            </a:r>
            <a:r>
              <a:rPr lang="it-IT" sz="360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l</a:t>
            </a:r>
            <a:r>
              <a:rPr lang="it-IT" sz="36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 </a:t>
            </a:r>
            <a:r>
              <a:rPr lang="it-IT" sz="36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55,6% </a:t>
            </a:r>
            <a:r>
              <a:rPr lang="it-IT" sz="36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it-IT" sz="360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svolge i </a:t>
            </a:r>
            <a:r>
              <a:rPr lang="it-IT" sz="3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controlli ostetrico-ginecologici e quelli senologici</a:t>
            </a:r>
          </a:p>
          <a:p>
            <a:pPr algn="ctr"/>
            <a:r>
              <a:rPr lang="it-IT" sz="3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 con regolarità</a:t>
            </a:r>
          </a:p>
          <a:p>
            <a:pPr algn="ctr"/>
            <a:endParaRPr lang="it-IT" sz="3600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pPr algn="ctr"/>
            <a:r>
              <a:rPr lang="it-IT" sz="2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Coloro che </a:t>
            </a:r>
            <a:r>
              <a:rPr lang="it-IT" sz="2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non</a:t>
            </a:r>
            <a:r>
              <a:rPr lang="it-IT" sz="2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 svolgono </a:t>
            </a:r>
            <a:r>
              <a:rPr lang="it-IT" sz="2800" b="0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controlli dichiarano come </a:t>
            </a:r>
            <a:r>
              <a:rPr lang="it-IT" sz="2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</a:rPr>
              <a:t>motivo</a:t>
            </a:r>
            <a:r>
              <a:rPr lang="it-IT" sz="2800" b="1" i="0" dirty="0"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 principale :</a:t>
            </a:r>
          </a:p>
          <a:p>
            <a:pPr algn="ctr"/>
            <a:endParaRPr lang="it-IT" sz="2800" b="1" i="1" dirty="0"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algn="ctr"/>
            <a:r>
              <a:rPr lang="it-IT" sz="2800" b="1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« 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la </a:t>
            </a:r>
            <a:r>
              <a:rPr lang="it-IT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mancanza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 di un </a:t>
            </a:r>
            <a:r>
              <a:rPr lang="it-IT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lettino ginecologico 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»</a:t>
            </a:r>
          </a:p>
          <a:p>
            <a:pPr algn="ctr"/>
            <a:r>
              <a:rPr lang="it-IT" sz="2800" i="1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« </a:t>
            </a:r>
            <a:r>
              <a:rPr lang="it-IT" sz="2800" i="1" dirty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ambulatori non attrezzati </a:t>
            </a:r>
            <a:r>
              <a:rPr lang="it-IT" sz="2800" i="1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»</a:t>
            </a:r>
          </a:p>
          <a:p>
            <a:pPr algn="ctr"/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« </a:t>
            </a:r>
            <a:r>
              <a:rPr lang="it-IT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inaccessibilità 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dei </a:t>
            </a:r>
            <a:r>
              <a:rPr lang="it-IT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servizi 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sanitari »</a:t>
            </a:r>
          </a:p>
          <a:p>
            <a:pPr algn="ctr"/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« </a:t>
            </a:r>
            <a:r>
              <a:rPr lang="it-IT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scarsa formazione 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del </a:t>
            </a:r>
            <a:r>
              <a:rPr lang="it-IT" sz="2800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personale </a:t>
            </a:r>
            <a:r>
              <a:rPr lang="it-IT" sz="2800" i="1" dirty="0">
                <a:solidFill>
                  <a:srgbClr val="222222"/>
                </a:solidFill>
                <a:latin typeface="Footlight MT Light" panose="0204060206030A020304" pitchFamily="18" charset="0"/>
              </a:rPr>
              <a:t>medico »</a:t>
            </a:r>
            <a:endParaRPr lang="it-IT" sz="2800" b="0" i="1" dirty="0"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algn="ctr"/>
            <a:r>
              <a:rPr lang="it-IT" sz="2800" b="0" i="1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« paura e </a:t>
            </a:r>
            <a:r>
              <a:rPr lang="it-IT" sz="2800" b="0" i="1" dirty="0">
                <a:solidFill>
                  <a:srgbClr val="C00000"/>
                </a:solidFill>
                <a:effectLst/>
                <a:latin typeface="Footlight MT Light" panose="0204060206030A020304" pitchFamily="18" charset="0"/>
              </a:rPr>
              <a:t>disagio </a:t>
            </a:r>
            <a:r>
              <a:rPr lang="it-IT" sz="2800" b="0" i="1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»</a:t>
            </a:r>
            <a:br>
              <a:rPr lang="it-IT" sz="2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br>
              <a:rPr lang="it-IT" sz="2400" dirty="0"/>
            </a:br>
            <a:endParaRPr lang="it-IT" sz="2400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891192" y="1343549"/>
            <a:ext cx="10979241" cy="75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RAPPORTO CON SERVIZI GINECOLOGICO-OSTETRICI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53D98E-F0E4-44B4-809D-F4656F8F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" y="13855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413656"/>
            <a:ext cx="11870432" cy="65967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PROGETTO </a:t>
            </a:r>
            <a:r>
              <a:rPr lang="it-IT" sz="3200" b="1" u="sng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SESSUALITA’, MATERNITA’, DISABILITA’</a:t>
            </a: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2800" i="0" u="sng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Di solito si rivolgono per le </a:t>
            </a:r>
            <a:r>
              <a:rPr lang="it-IT" sz="2800" b="1" i="0" u="sng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visite ginecologiche-ostetriche </a:t>
            </a: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2800" b="1" dirty="0" err="1">
                <a:solidFill>
                  <a:srgbClr val="222222"/>
                </a:solidFill>
                <a:latin typeface="Footlight MT Light" panose="0204060206030A020304" pitchFamily="18" charset="0"/>
              </a:rPr>
              <a:t>Ginecolog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* ( ambito privato)                                                 57,4%</a:t>
            </a:r>
          </a:p>
          <a:p>
            <a:pPr algn="ctr"/>
            <a:endParaRPr lang="it-IT" sz="2800" b="1" i="0" dirty="0"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algn="ctr"/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Ambulatori pubblici/Ospedali                                               33,4%</a:t>
            </a:r>
          </a:p>
          <a:p>
            <a:pPr algn="ctr"/>
            <a:endParaRPr lang="it-IT" sz="2800" b="1" i="0" dirty="0"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algn="ctr"/>
            <a:r>
              <a:rPr lang="it-IT" sz="2800" b="1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Non ha mai svolto una visita ginecologica                               9,2%</a:t>
            </a:r>
          </a:p>
          <a:p>
            <a:pPr algn="ctr"/>
            <a:br>
              <a:rPr lang="it-IT" sz="2400" dirty="0"/>
            </a:br>
            <a:endParaRPr lang="it-IT" sz="2400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321567" y="773875"/>
            <a:ext cx="10979241" cy="370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      RAPPORTO CON SERVIZI GINECOLOGICO-OSTETRICI</a:t>
            </a:r>
          </a:p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it-IT" sz="32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it-IT" sz="32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it-IT" sz="32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7B2168F-44D8-4688-AD61-B68411B3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5" y="44953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61256"/>
            <a:ext cx="11870432" cy="65967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PROGETTO </a:t>
            </a:r>
            <a:r>
              <a:rPr lang="it-IT" sz="3200" b="1" u="sng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SESSUALITA’, MATERNITA’, DISABILITA’</a:t>
            </a: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Screening eseguiti regolarmente:  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pap</a:t>
            </a:r>
            <a:r>
              <a:rPr lang="it-IT" sz="28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/Hpv test    79,8%;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222222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Solo il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33,6% 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li ha eseguiti 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nell’ambito di una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campagna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 regionale o nazionale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di prevenzione 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222222"/>
              </a:solidFill>
              <a:latin typeface="Footlight MT Light" panose="0204060206030A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Esami effettuati nell’ambito dei controlli senologici: solo </a:t>
            </a:r>
            <a:r>
              <a:rPr lang="it-IT" sz="2800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il </a:t>
            </a:r>
            <a:r>
              <a:rPr lang="it-IT" sz="28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24,6% 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ha potuto effettuare una </a:t>
            </a:r>
            <a:r>
              <a:rPr lang="it-IT" sz="28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mammografia</a:t>
            </a:r>
          </a:p>
          <a:p>
            <a:pPr algn="ctr"/>
            <a:br>
              <a:rPr lang="it-IT" sz="2400" b="1" dirty="0"/>
            </a:br>
            <a:endParaRPr lang="it-IT" sz="2400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445596" y="815440"/>
            <a:ext cx="10979241" cy="75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                                     SCREENING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2B3504-AFF0-447A-99BC-67E237148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4" y="108698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61256"/>
            <a:ext cx="11870432" cy="65967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PROGETTO SESSUALITA’, MATERNITA’, DISABILITA’</a:t>
            </a: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br>
              <a:rPr lang="it-IT" sz="2400" b="1" dirty="0"/>
            </a:br>
            <a:endParaRPr lang="it-IT" sz="2400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609599" y="1480458"/>
            <a:ext cx="10979241" cy="75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                             CONTRACCEZIONE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06E5B2-FC12-4C09-B3AA-72C24A5AF330}"/>
              </a:ext>
            </a:extLst>
          </p:cNvPr>
          <p:cNvSpPr txBox="1"/>
          <p:nvPr/>
        </p:nvSpPr>
        <p:spPr>
          <a:xfrm>
            <a:off x="521388" y="2925858"/>
            <a:ext cx="108276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Durante le visite ginecologiche: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solo il 31,5 % 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delle donne riceve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informazioni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 adeguate sulla contraccezione</a:t>
            </a:r>
          </a:p>
          <a:p>
            <a:endParaRPr lang="it-IT" sz="2800" b="1" dirty="0">
              <a:solidFill>
                <a:srgbClr val="222222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endParaRPr lang="it-IT" sz="2800" b="1" dirty="0">
              <a:solidFill>
                <a:srgbClr val="222222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Il 55% 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dichiara di non aver </a:t>
            </a:r>
            <a:r>
              <a:rPr lang="it-IT" sz="2800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mai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 avuto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alcun consiglio di contraccezione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BC24BD-5FA7-4A43-81F9-5440C6F1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2" y="213528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D53599-CE90-4FDB-9BF9-043867E7AC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" y="261256"/>
            <a:ext cx="11870432" cy="659674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C10038"/>
                </a:solidFill>
                <a:latin typeface="Footlight MT Light" panose="0204060206030A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PROGETTO SESSUALITA’, MATERNITA’, DISABILITA’</a:t>
            </a:r>
          </a:p>
          <a:p>
            <a:pPr algn="ctr"/>
            <a:endParaRPr lang="it-IT" sz="2400" b="1" u="sng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br>
              <a:rPr lang="it-IT" sz="2400" b="1" dirty="0"/>
            </a:br>
            <a:endParaRPr lang="it-IT" sz="2400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31593-563C-4741-8AA2-3D015A21AF85}"/>
              </a:ext>
            </a:extLst>
          </p:cNvPr>
          <p:cNvSpPr txBox="1"/>
          <p:nvPr/>
        </p:nvSpPr>
        <p:spPr>
          <a:xfrm>
            <a:off x="-1857829" y="1480458"/>
            <a:ext cx="13446669" cy="75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                                INTERAZIONE DURANTE VISITA GINECOLOGICA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06E5B2-FC12-4C09-B3AA-72C24A5AF330}"/>
              </a:ext>
            </a:extLst>
          </p:cNvPr>
          <p:cNvSpPr txBox="1"/>
          <p:nvPr/>
        </p:nvSpPr>
        <p:spPr>
          <a:xfrm>
            <a:off x="754742" y="2374955"/>
            <a:ext cx="10682515" cy="4339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Visite che prevedono spostamento su apposito lettino: </a:t>
            </a:r>
            <a:r>
              <a:rPr lang="it-IT" sz="2800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solo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nel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56,15% 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dei casi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il medico ha chiesto alla donna come voleva essere aiutata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222222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  </a:t>
            </a:r>
            <a:r>
              <a:rPr lang="it-IT" sz="28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  </a:t>
            </a:r>
            <a:r>
              <a:rPr lang="it-IT" sz="28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(Mancanza di sollevatore disponibile </a:t>
            </a:r>
            <a:r>
              <a:rPr lang="it-IT" sz="28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e/o </a:t>
            </a:r>
            <a:r>
              <a:rPr lang="it-IT" sz="28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personale formato</a:t>
            </a:r>
            <a:r>
              <a:rPr lang="it-IT" sz="28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: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83%);</a:t>
            </a:r>
          </a:p>
          <a:p>
            <a:endParaRPr lang="it-IT" sz="2800" b="1" dirty="0">
              <a:solidFill>
                <a:srgbClr val="FF0000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  <a:p>
            <a:endParaRPr lang="it-IT" sz="2400" b="1" dirty="0">
              <a:solidFill>
                <a:srgbClr val="222222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Nella 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fase preparatoria alla visita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, possibilità di usufruire di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spogliatoio</a:t>
            </a:r>
            <a:r>
              <a:rPr lang="it-IT" sz="2800" b="1" dirty="0">
                <a:solidFill>
                  <a:srgbClr val="222222"/>
                </a:solidFill>
                <a:latin typeface="Footlight MT Light" panose="0204060206030A020304" pitchFamily="18" charset="0"/>
              </a:rPr>
              <a:t> accessibile</a:t>
            </a:r>
            <a:r>
              <a:rPr lang="it-IT" sz="2800" dirty="0">
                <a:solidFill>
                  <a:srgbClr val="222222"/>
                </a:solidFill>
                <a:latin typeface="Footlight MT Light" panose="0204060206030A020304" pitchFamily="18" charset="0"/>
              </a:rPr>
              <a:t>: </a:t>
            </a:r>
            <a:r>
              <a:rPr lang="it-IT" sz="2800" b="1" dirty="0">
                <a:solidFill>
                  <a:srgbClr val="222222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solo il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27,8%;</a:t>
            </a:r>
          </a:p>
          <a:p>
            <a:endParaRPr lang="it-IT" sz="2800" b="1" dirty="0">
              <a:solidFill>
                <a:srgbClr val="222222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0B211E-B9B5-4316-B5B4-613DA4B6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8" y="261256"/>
            <a:ext cx="1438407" cy="14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DB14DA-5CDA-4BEC-8FB0-44989B508FF3}"/>
              </a:ext>
            </a:extLst>
          </p:cNvPr>
          <p:cNvSpPr txBox="1"/>
          <p:nvPr/>
        </p:nvSpPr>
        <p:spPr>
          <a:xfrm>
            <a:off x="482081" y="-27383"/>
            <a:ext cx="11233248" cy="6399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733" b="1" dirty="0">
                <a:solidFill>
                  <a:srgbClr val="FE4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DONNE</a:t>
            </a:r>
            <a:r>
              <a:rPr lang="it-IT" sz="3733" b="1" dirty="0">
                <a:solidFill>
                  <a:srgbClr val="019E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- DIRITTI - SALUTE</a:t>
            </a:r>
            <a:endParaRPr lang="it-IT" sz="1600" b="1" dirty="0">
              <a:solidFill>
                <a:srgbClr val="000000"/>
              </a:solidFill>
              <a:latin typeface="Footlight MT Light" panose="0204060206030A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it-IT" sz="2400" b="1" kern="100" dirty="0">
                <a:solidFill>
                  <a:srgbClr val="FE4BDA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diritto alla salute sessuale e riproduttiva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è riconosciuto dagli accordi internazionali dei diritti umani. </a:t>
            </a:r>
          </a:p>
          <a:p>
            <a:pPr algn="ctr">
              <a:lnSpc>
                <a:spcPct val="130000"/>
              </a:lnSpc>
            </a:pP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it-IT" sz="2400" b="1" dirty="0">
                <a:solidFill>
                  <a:srgbClr val="C00000"/>
                </a:solidFill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tutela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tali diritti è un </a:t>
            </a:r>
            <a:r>
              <a:rPr lang="it-IT" sz="2400" b="1" dirty="0">
                <a:solidFill>
                  <a:srgbClr val="C00000"/>
                </a:solidFill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punto centrale 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 il Fondo per la popolazione</a:t>
            </a:r>
          </a:p>
          <a:p>
            <a:pPr algn="ctr">
              <a:lnSpc>
                <a:spcPct val="130000"/>
              </a:lnSpc>
            </a:pP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delle Nazioni Unite, per l’OMS e  per la Federazione Internazionale per la paternità e maternità pianificate. </a:t>
            </a:r>
            <a:endParaRPr lang="it-IT" sz="1467" b="1" dirty="0">
              <a:solidFill>
                <a:srgbClr val="C00000"/>
              </a:solidFill>
              <a:latin typeface="Footlight MT Light" panose="0204060206030A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it-IT" sz="2400" b="1" u="sng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Articolo 25 della </a:t>
            </a:r>
            <a:r>
              <a:rPr lang="it-IT" sz="2400" b="1" u="sng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Convenzione ONU </a:t>
            </a:r>
            <a:r>
              <a:rPr lang="it-IT" sz="2400" b="1" u="sng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sui diritti delle </a:t>
            </a:r>
            <a:r>
              <a:rPr lang="it-IT" sz="2400" b="1" u="sng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Persone con Disabilità  </a:t>
            </a:r>
          </a:p>
          <a:p>
            <a:pPr algn="ctr">
              <a:lnSpc>
                <a:spcPct val="130000"/>
              </a:lnSpc>
            </a:pPr>
            <a:endParaRPr lang="it-IT" sz="1600" b="1" dirty="0">
              <a:solidFill>
                <a:schemeClr val="accent2">
                  <a:lumMod val="75000"/>
                </a:schemeClr>
              </a:solidFill>
              <a:latin typeface="Footlight MT Light" panose="0204060206030A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donne e le ragazze 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it-IT" sz="2400" b="1" dirty="0"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disabilità</a:t>
            </a:r>
            <a:r>
              <a:rPr lang="it-IT" sz="2400" b="1" dirty="0"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hanno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</a:t>
            </a:r>
            <a:r>
              <a:rPr lang="it-IT" sz="2400" b="1" dirty="0"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godimento del </a:t>
            </a:r>
            <a:r>
              <a:rPr lang="it-IT" sz="2400" b="1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massimo livello conseguibile di salute</a:t>
            </a:r>
            <a:r>
              <a:rPr lang="it-IT" sz="2400" b="1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questo proposito, devono essere </a:t>
            </a:r>
            <a:r>
              <a:rPr lang="it-IT" sz="2400" b="1" kern="1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adottate misure</a:t>
            </a:r>
            <a:r>
              <a:rPr lang="it-IT" sz="2400" b="1" kern="100" dirty="0">
                <a:solidFill>
                  <a:srgbClr val="00B05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per garantire </a:t>
            </a: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</a:p>
          <a:p>
            <a:pPr algn="ctr">
              <a:lnSpc>
                <a:spcPct val="130000"/>
              </a:lnSpc>
            </a:pPr>
            <a:r>
              <a:rPr lang="it-IT" sz="2400" b="1" dirty="0"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 abbiano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accesso</a:t>
            </a:r>
            <a:r>
              <a:rPr lang="it-IT" sz="2400" b="1" dirty="0"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kern="100" dirty="0">
                <a:solidFill>
                  <a:srgbClr val="00B05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servizi sanitari </a:t>
            </a:r>
            <a:r>
              <a:rPr lang="it-IT" sz="2400" b="1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che prendano </a:t>
            </a:r>
            <a:r>
              <a:rPr lang="it-IT" sz="2400" b="1" kern="100" dirty="0">
                <a:solidFill>
                  <a:srgbClr val="00B05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 considerazione</a:t>
            </a:r>
          </a:p>
          <a:p>
            <a:pPr algn="ctr">
              <a:lnSpc>
                <a:spcPct val="130000"/>
              </a:lnSpc>
            </a:pPr>
            <a:r>
              <a:rPr lang="it-IT" sz="2400" b="1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400" b="1" kern="1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il genere </a:t>
            </a:r>
            <a:r>
              <a:rPr lang="it-IT" sz="2400" b="1" kern="100" dirty="0">
                <a:solidFill>
                  <a:srgbClr val="00B05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 la </a:t>
            </a:r>
            <a:r>
              <a:rPr lang="it-IT" sz="2400" b="1" kern="1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disabilità.</a:t>
            </a:r>
            <a:r>
              <a:rPr lang="it-IT" sz="2400" b="1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1EB793-CA8C-492E-B364-077A8938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64637"/>
            <a:ext cx="1333500" cy="1295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17D44C-1960-46E4-BAB7-661A19445A20}"/>
              </a:ext>
            </a:extLst>
          </p:cNvPr>
          <p:cNvSpPr txBox="1"/>
          <p:nvPr/>
        </p:nvSpPr>
        <p:spPr>
          <a:xfrm>
            <a:off x="9936427" y="5922536"/>
            <a:ext cx="7104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67" dirty="0">
                <a:latin typeface="Footlight MT Light" panose="0204060206030A020304" pitchFamily="18" charset="0"/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89244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06109"/>
              </p:ext>
            </p:extLst>
          </p:nvPr>
        </p:nvGraphicFramePr>
        <p:xfrm>
          <a:off x="4092078" y="1572584"/>
          <a:ext cx="4007835" cy="2072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9555">
                  <a:extLst>
                    <a:ext uri="{9D8B030D-6E8A-4147-A177-3AD203B41FA5}">
                      <a16:colId xmlns:a16="http://schemas.microsoft.com/office/drawing/2014/main" val="4285360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53835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Apertura</a:t>
                      </a:r>
                      <a:r>
                        <a:rPr lang="it-IT" sz="1800" b="1" baseline="0" dirty="0"/>
                        <a:t>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un venerdì mattina al mese</a:t>
                      </a:r>
                    </a:p>
                    <a:p>
                      <a:pPr lvl="2"/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     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73894"/>
                  </a:ext>
                </a:extLst>
              </a:tr>
              <a:tr h="1158549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Equipe</a:t>
                      </a:r>
                      <a:r>
                        <a:rPr lang="it-IT" sz="1800" b="1" baseline="0" dirty="0"/>
                        <a:t> medica: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 ginecologa</a:t>
                      </a:r>
                    </a:p>
                    <a:p>
                      <a:pPr lvl="2"/>
                      <a:r>
                        <a:rPr lang="it-IT" sz="1800" dirty="0"/>
                        <a:t> ostetrica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338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-3" y="239502"/>
            <a:ext cx="12192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Footlight MT Light" panose="0204060206030A020304" pitchFamily="18" charset="77"/>
              </a:rPr>
              <a:t>LE QUATTRO STRUTTURE «BUONE PRASSI» IN ITALIA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81" y="2459154"/>
            <a:ext cx="914400" cy="914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81" y="1544754"/>
            <a:ext cx="914400" cy="914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-2" y="933184"/>
            <a:ext cx="121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Ambulatorio Ospedale Sant’Anna di Torino (2008</a:t>
            </a:r>
            <a:r>
              <a:rPr lang="it-IT" sz="2000" dirty="0"/>
              <a:t>)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24750"/>
              </p:ext>
            </p:extLst>
          </p:nvPr>
        </p:nvGraphicFramePr>
        <p:xfrm>
          <a:off x="2031997" y="4294909"/>
          <a:ext cx="8127999" cy="1840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2161538691"/>
                    </a:ext>
                  </a:extLst>
                </a:gridCol>
                <a:gridCol w="2177935">
                  <a:extLst>
                    <a:ext uri="{9D8B030D-6E8A-4147-A177-3AD203B41FA5}">
                      <a16:colId xmlns:a16="http://schemas.microsoft.com/office/drawing/2014/main" val="3863238318"/>
                    </a:ext>
                  </a:extLst>
                </a:gridCol>
                <a:gridCol w="3044304">
                  <a:extLst>
                    <a:ext uri="{9D8B030D-6E8A-4147-A177-3AD203B41FA5}">
                      <a16:colId xmlns:a16="http://schemas.microsoft.com/office/drawing/2014/main" val="2540178690"/>
                    </a:ext>
                  </a:extLst>
                </a:gridCol>
              </a:tblGrid>
              <a:tr h="92563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COSA</a:t>
                      </a:r>
                      <a:r>
                        <a:rPr lang="it-IT" sz="1800" b="1" baseline="0" dirty="0"/>
                        <a:t> OFFRE</a:t>
                      </a:r>
                      <a:endParaRPr lang="it-I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BARRIERE</a:t>
                      </a:r>
                    </a:p>
                    <a:p>
                      <a:pPr algn="ctr"/>
                      <a:r>
                        <a:rPr lang="it-IT" sz="1800" b="1" dirty="0"/>
                        <a:t>ARCHITETTONICHE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STRUMENTI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97619"/>
                  </a:ext>
                </a:extLst>
              </a:tr>
              <a:tr h="807877">
                <a:tc>
                  <a:txBody>
                    <a:bodyPr/>
                    <a:lstStyle/>
                    <a:p>
                      <a:r>
                        <a:rPr lang="it-IT" dirty="0"/>
                        <a:t>Visite ginecologiche a donne con disabilità in gravidanza, pap test, ecografie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/>
                        <a:t>1 lettino mobile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/>
                        <a:t>1 sollevatore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97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43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52249"/>
              </p:ext>
            </p:extLst>
          </p:nvPr>
        </p:nvGraphicFramePr>
        <p:xfrm>
          <a:off x="3124636" y="1618882"/>
          <a:ext cx="5942726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4446">
                  <a:extLst>
                    <a:ext uri="{9D8B030D-6E8A-4147-A177-3AD203B41FA5}">
                      <a16:colId xmlns:a16="http://schemas.microsoft.com/office/drawing/2014/main" val="4285360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53835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Apertura</a:t>
                      </a:r>
                      <a:r>
                        <a:rPr lang="it-IT" sz="1800" b="1" baseline="0" dirty="0"/>
                        <a:t>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lunedì mattina</a:t>
                      </a:r>
                    </a:p>
                    <a:p>
                      <a:pPr lvl="2"/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7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Equipe</a:t>
                      </a:r>
                      <a:r>
                        <a:rPr lang="it-IT" sz="1800" b="1" baseline="0" dirty="0"/>
                        <a:t> medica: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 ginecologa,  ostetrica,</a:t>
                      </a:r>
                    </a:p>
                    <a:p>
                      <a:pPr lvl="2"/>
                      <a:r>
                        <a:rPr lang="it-IT" sz="1800" dirty="0"/>
                        <a:t> psicologa</a:t>
                      </a:r>
                      <a:r>
                        <a:rPr lang="it-IT" sz="1800" baseline="0" dirty="0"/>
                        <a:t>  esperta di disabilità e violenza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338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174886"/>
            <a:ext cx="12192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Footlight MT Light" panose="0204060206030A020304" pitchFamily="18" charset="77"/>
              </a:rPr>
              <a:t>LE QUATTRO STRUTTURE «BUONE PRASSI» IN </a:t>
            </a:r>
            <a:r>
              <a:rPr lang="it-IT" sz="2800" dirty="0">
                <a:solidFill>
                  <a:srgbClr val="C00000"/>
                </a:solidFill>
                <a:latin typeface="Footlight MT Light" panose="0204060206030A020304" pitchFamily="18" charset="77"/>
              </a:rPr>
              <a:t>ITALIA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36" y="2533282"/>
            <a:ext cx="914400" cy="914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36" y="1618882"/>
            <a:ext cx="914400" cy="914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906733"/>
            <a:ext cx="12192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Ambulatorio «Il fior di loto» Consultori Familiari ASL Torino (2014)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2032000" y="3851615"/>
          <a:ext cx="8127999" cy="265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262">
                  <a:extLst>
                    <a:ext uri="{9D8B030D-6E8A-4147-A177-3AD203B41FA5}">
                      <a16:colId xmlns:a16="http://schemas.microsoft.com/office/drawing/2014/main" val="2161538691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3863238318"/>
                    </a:ext>
                  </a:extLst>
                </a:gridCol>
                <a:gridCol w="3044304">
                  <a:extLst>
                    <a:ext uri="{9D8B030D-6E8A-4147-A177-3AD203B41FA5}">
                      <a16:colId xmlns:a16="http://schemas.microsoft.com/office/drawing/2014/main" val="2540178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COSA</a:t>
                      </a:r>
                      <a:r>
                        <a:rPr lang="it-IT" sz="1800" b="1" baseline="0" dirty="0"/>
                        <a:t> OFFRE</a:t>
                      </a:r>
                      <a:endParaRPr lang="it-I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BARRIERE</a:t>
                      </a:r>
                    </a:p>
                    <a:p>
                      <a:pPr algn="ctr"/>
                      <a:r>
                        <a:rPr lang="it-IT" sz="1800" b="1" dirty="0"/>
                        <a:t>ARCHITETTONICHE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STRUMENTI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9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Visite ginecologiche,</a:t>
                      </a:r>
                      <a:r>
                        <a:rPr lang="it-IT" baseline="0" dirty="0"/>
                        <a:t> ecografie ginecologiche e ostetriche, pap test. Servizio antiviolenza, stretto accordo con la rete socio assistenziale, percorso sessuologico e psicoterapeutico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/>
                        <a:t>1 lettino mobile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/>
                        <a:t>1 sollevatore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/>
                        <a:t>1 interprete LIS su richiesta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97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21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3036918" y="1600200"/>
          <a:ext cx="632379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8099">
                  <a:extLst>
                    <a:ext uri="{9D8B030D-6E8A-4147-A177-3AD203B41FA5}">
                      <a16:colId xmlns:a16="http://schemas.microsoft.com/office/drawing/2014/main" val="4285360038"/>
                    </a:ext>
                  </a:extLst>
                </a:gridCol>
                <a:gridCol w="215696">
                  <a:extLst>
                    <a:ext uri="{9D8B030D-6E8A-4147-A177-3AD203B41FA5}">
                      <a16:colId xmlns:a16="http://schemas.microsoft.com/office/drawing/2014/main" val="2953835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Apertura</a:t>
                      </a:r>
                      <a:r>
                        <a:rPr lang="it-IT" sz="1800" b="1" baseline="0" dirty="0"/>
                        <a:t>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lunedì - venerdì</a:t>
                      </a:r>
                    </a:p>
                    <a:p>
                      <a:pPr lvl="2"/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7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Equipe</a:t>
                      </a:r>
                      <a:r>
                        <a:rPr lang="it-IT" sz="1800" b="1" baseline="0" dirty="0"/>
                        <a:t> medica: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ginecologhe, ostetriche, interpreti LIS, psicoterapeuti, assistente</a:t>
                      </a:r>
                      <a:r>
                        <a:rPr lang="it-IT" sz="1800" baseline="0" dirty="0"/>
                        <a:t> sociale, avvocato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     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338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58190"/>
            <a:ext cx="12192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Footlight MT Light" panose="0204060206030A020304" pitchFamily="18" charset="77"/>
              </a:rPr>
              <a:t>LE QUATTRO STRUTTURE «BUONE PRASSI» IN ITALIA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8" y="2507623"/>
            <a:ext cx="914400" cy="914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8" y="1586246"/>
            <a:ext cx="914400" cy="914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780164"/>
            <a:ext cx="1219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Consultorio «Al Quadraro» di Roma (1993</a:t>
            </a:r>
            <a:r>
              <a:rPr lang="it-IT" sz="2000" dirty="0"/>
              <a:t>)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2032000" y="3851610"/>
          <a:ext cx="8127999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262">
                  <a:extLst>
                    <a:ext uri="{9D8B030D-6E8A-4147-A177-3AD203B41FA5}">
                      <a16:colId xmlns:a16="http://schemas.microsoft.com/office/drawing/2014/main" val="2161538691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3863238318"/>
                    </a:ext>
                  </a:extLst>
                </a:gridCol>
                <a:gridCol w="3044304">
                  <a:extLst>
                    <a:ext uri="{9D8B030D-6E8A-4147-A177-3AD203B41FA5}">
                      <a16:colId xmlns:a16="http://schemas.microsoft.com/office/drawing/2014/main" val="2540178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COSA</a:t>
                      </a:r>
                      <a:r>
                        <a:rPr lang="it-IT" sz="1800" b="1" baseline="0" dirty="0"/>
                        <a:t> OFFRE</a:t>
                      </a:r>
                      <a:endParaRPr lang="it-I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BARRIERE</a:t>
                      </a:r>
                    </a:p>
                    <a:p>
                      <a:pPr algn="ctr"/>
                      <a:r>
                        <a:rPr lang="it-IT" sz="1800" b="1" dirty="0"/>
                        <a:t>ARCHITETTONICHE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STRUMENTI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9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Prime visite ginecologiche e ostetriche, visite di controllo, pap test, ecografie</a:t>
                      </a:r>
                      <a:r>
                        <a:rPr lang="it-IT" baseline="0" dirty="0"/>
                        <a:t> ginecologiche e ostetriche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/>
                        <a:t>1 lettino 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97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0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64318"/>
              </p:ext>
            </p:extLst>
          </p:nvPr>
        </p:nvGraphicFramePr>
        <p:xfrm>
          <a:off x="2140435" y="1965708"/>
          <a:ext cx="8127999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1385">
                  <a:extLst>
                    <a:ext uri="{9D8B030D-6E8A-4147-A177-3AD203B41FA5}">
                      <a16:colId xmlns:a16="http://schemas.microsoft.com/office/drawing/2014/main" val="4285360038"/>
                    </a:ext>
                  </a:extLst>
                </a:gridCol>
                <a:gridCol w="4056614">
                  <a:extLst>
                    <a:ext uri="{9D8B030D-6E8A-4147-A177-3AD203B41FA5}">
                      <a16:colId xmlns:a16="http://schemas.microsoft.com/office/drawing/2014/main" val="2953835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Apertura</a:t>
                      </a:r>
                      <a:r>
                        <a:rPr lang="it-IT" sz="1800" b="1" baseline="0" dirty="0"/>
                        <a:t>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primo e terzo giovedì del mese</a:t>
                      </a:r>
                    </a:p>
                    <a:p>
                      <a:pPr lvl="2"/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Apertura</a:t>
                      </a:r>
                      <a:r>
                        <a:rPr lang="it-IT" sz="1800" b="1" baseline="0" dirty="0"/>
                        <a:t>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programmazione visita su richiesta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73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2"/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83870"/>
                  </a:ext>
                </a:extLst>
              </a:tr>
              <a:tr h="568082"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Equipe</a:t>
                      </a:r>
                      <a:r>
                        <a:rPr lang="it-IT" sz="1800" b="1" baseline="0" dirty="0"/>
                        <a:t> multidisciplinare: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ginecologia, ostetricia, radiodiagnostica, senologia, isteroscopia, vulvoscopia, colposcopia, PMA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it-IT" sz="1800" b="1" dirty="0"/>
                        <a:t>Operatori dedicati</a:t>
                      </a:r>
                      <a:r>
                        <a:rPr lang="it-IT" sz="1800" b="1" baseline="0" dirty="0"/>
                        <a:t>:</a:t>
                      </a:r>
                      <a:endParaRPr lang="it-IT" sz="1800" b="1" dirty="0"/>
                    </a:p>
                    <a:p>
                      <a:pPr lvl="2"/>
                      <a:r>
                        <a:rPr lang="it-IT" sz="1800" dirty="0"/>
                        <a:t> ginecologa strutturata,</a:t>
                      </a:r>
                    </a:p>
                    <a:p>
                      <a:pPr lvl="2"/>
                      <a:r>
                        <a:rPr lang="it-IT" sz="1800" dirty="0"/>
                        <a:t>ginecologhe specializzande,</a:t>
                      </a:r>
                    </a:p>
                    <a:p>
                      <a:pPr lvl="2"/>
                      <a:r>
                        <a:rPr lang="it-IT" sz="1800" dirty="0"/>
                        <a:t> ostetrica,  psicologa, </a:t>
                      </a:r>
                      <a:br>
                        <a:rPr lang="it-IT" sz="1800" dirty="0"/>
                      </a:br>
                      <a:r>
                        <a:rPr lang="it-IT" sz="1800" dirty="0"/>
                        <a:t> anestesista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6338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72045"/>
            <a:ext cx="12192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Footlight MT Light" panose="0204060206030A020304" pitchFamily="18" charset="77"/>
              </a:rPr>
              <a:t>LE QUATTRO STRUTTURE «BUONE PRASSI» IN ITALIA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32" y="3055506"/>
            <a:ext cx="914400" cy="914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35" y="1998302"/>
            <a:ext cx="914400" cy="914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740613"/>
            <a:ext cx="12192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highlight>
                  <a:srgbClr val="FFFF00"/>
                </a:highlight>
              </a:rPr>
              <a:t>Ambulatori AOU Careggi Firenze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16350"/>
              </p:ext>
            </p:extLst>
          </p:nvPr>
        </p:nvGraphicFramePr>
        <p:xfrm>
          <a:off x="2093040" y="4663760"/>
          <a:ext cx="8127999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262">
                  <a:extLst>
                    <a:ext uri="{9D8B030D-6E8A-4147-A177-3AD203B41FA5}">
                      <a16:colId xmlns:a16="http://schemas.microsoft.com/office/drawing/2014/main" val="2161538691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3863238318"/>
                    </a:ext>
                  </a:extLst>
                </a:gridCol>
                <a:gridCol w="3044304">
                  <a:extLst>
                    <a:ext uri="{9D8B030D-6E8A-4147-A177-3AD203B41FA5}">
                      <a16:colId xmlns:a16="http://schemas.microsoft.com/office/drawing/2014/main" val="2540178690"/>
                    </a:ext>
                  </a:extLst>
                </a:gridCol>
              </a:tblGrid>
              <a:tr h="33396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COSA</a:t>
                      </a:r>
                      <a:r>
                        <a:rPr lang="it-IT" sz="1800" b="1" baseline="0" dirty="0"/>
                        <a:t> OFFRE</a:t>
                      </a:r>
                    </a:p>
                    <a:p>
                      <a:pPr algn="ctr"/>
                      <a:r>
                        <a:rPr lang="it-IT" sz="1800" b="1" baseline="0" dirty="0"/>
                        <a:t>(per entrambi i servizi)</a:t>
                      </a:r>
                      <a:endParaRPr lang="it-I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BARRIERE</a:t>
                      </a:r>
                    </a:p>
                    <a:p>
                      <a:pPr algn="ctr"/>
                      <a:r>
                        <a:rPr lang="it-IT" sz="1800" b="1" dirty="0"/>
                        <a:t>ARCHITETTONICHE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STRUMENTI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9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Prime visite, visite di controllo, programmazione e approfondimenti diagnostici,</a:t>
                      </a:r>
                      <a:r>
                        <a:rPr lang="it-IT" baseline="0" dirty="0"/>
                        <a:t> prelievo di campioni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="1" dirty="0">
                          <a:solidFill>
                            <a:srgbClr val="FE4BDA"/>
                          </a:solidFill>
                        </a:rPr>
                        <a:t>2 lettini mobili</a:t>
                      </a:r>
                      <a:r>
                        <a:rPr lang="it-IT" b="1" baseline="0" dirty="0">
                          <a:solidFill>
                            <a:srgbClr val="FE4BDA"/>
                          </a:solidFill>
                        </a:rPr>
                        <a:t> elettrici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="1" baseline="0" dirty="0">
                          <a:solidFill>
                            <a:srgbClr val="FE4BDA"/>
                          </a:solidFill>
                        </a:rPr>
                        <a:t>1 sollevatore</a:t>
                      </a:r>
                      <a:endParaRPr lang="it-IT" b="1" dirty="0">
                        <a:solidFill>
                          <a:srgbClr val="FE4BD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971366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804330" y="1247975"/>
            <a:ext cx="40713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E4BDA"/>
                </a:solidFill>
              </a:rPr>
              <a:t>SERVIZIO ROSA POINT</a:t>
            </a:r>
          </a:p>
          <a:p>
            <a:pPr algn="ctr"/>
            <a:r>
              <a:rPr lang="it-IT" sz="1600" dirty="0"/>
              <a:t>2015 </a:t>
            </a:r>
            <a:r>
              <a:rPr lang="it-IT" sz="1600" b="1" dirty="0">
                <a:solidFill>
                  <a:srgbClr val="FE4BDA"/>
                </a:solidFill>
              </a:rPr>
              <a:t>disabilità motoria e sensoriale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204434" y="1226235"/>
            <a:ext cx="43891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E4BDA"/>
                </a:solidFill>
              </a:rPr>
              <a:t>SERVIZIO ASDI</a:t>
            </a:r>
          </a:p>
          <a:p>
            <a:pPr algn="ctr"/>
            <a:r>
              <a:rPr lang="it-IT" sz="1600" dirty="0"/>
              <a:t>2007 </a:t>
            </a:r>
            <a:r>
              <a:rPr lang="it-IT" sz="1600" b="1" dirty="0">
                <a:solidFill>
                  <a:srgbClr val="FE4BDA"/>
                </a:solidFill>
              </a:rPr>
              <a:t>assistenza sanitaria disabilità intellettiva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5" y="2971800"/>
            <a:ext cx="914400" cy="914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14" y="1964983"/>
            <a:ext cx="914400" cy="914400"/>
          </a:xfrm>
          <a:prstGeom prst="rect">
            <a:avLst/>
          </a:prstGeom>
        </p:spPr>
      </p:pic>
      <p:pic>
        <p:nvPicPr>
          <p:cNvPr id="16" name="Picture 8" descr="logoaouc">
            <a:extLst>
              <a:ext uri="{FF2B5EF4-FFF2-40B4-BE49-F238E27FC236}">
                <a16:creationId xmlns:a16="http://schemas.microsoft.com/office/drawing/2014/main" id="{14CE2B8A-6BCA-E649-9DD3-3D8FDA5B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7" y="1268152"/>
            <a:ext cx="935038" cy="9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3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>
            <a:extLst>
              <a:ext uri="{FF2B5EF4-FFF2-40B4-BE49-F238E27FC236}">
                <a16:creationId xmlns:a16="http://schemas.microsoft.com/office/drawing/2014/main" id="{6E2DD2C1-F16F-BA43-8B75-38D09367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502" y="337980"/>
            <a:ext cx="6556086" cy="1102893"/>
          </a:xfrm>
          <a:ln w="57150">
            <a:solidFill>
              <a:srgbClr val="FE4BDA"/>
            </a:solidFill>
          </a:ln>
        </p:spPr>
        <p:txBody>
          <a:bodyPr>
            <a:normAutofit/>
          </a:bodyPr>
          <a:lstStyle/>
          <a:p>
            <a:r>
              <a:rPr lang="it-IT" altLang="it-IT" sz="2400" dirty="0">
                <a:ea typeface="ＭＳ Ｐゴシック" panose="020B0600070205080204" pitchFamily="34" charset="-128"/>
              </a:rPr>
              <a:t>    </a:t>
            </a:r>
            <a:r>
              <a:rPr lang="it-IT" altLang="it-IT" sz="2400" b="1" i="1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Ambulatorio ginecologico </a:t>
            </a:r>
            <a:r>
              <a:rPr lang="it-IT" altLang="it-IT" sz="2400" i="1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dedicato</a:t>
            </a:r>
            <a:r>
              <a:rPr lang="it-IT" altLang="it-IT" sz="24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  </a:t>
            </a:r>
            <a:r>
              <a:rPr lang="it-IT" altLang="it-IT" sz="2400" b="1" i="1" dirty="0">
                <a:solidFill>
                  <a:srgbClr val="FF00FF"/>
                </a:solidFill>
                <a:highlight>
                  <a:srgbClr val="FFFF00"/>
                </a:highlight>
                <a:ea typeface="ＭＳ Ｐゴシック" panose="020B0600070205080204" pitchFamily="34" charset="-128"/>
              </a:rPr>
              <a:t>ROSA POINT</a:t>
            </a:r>
            <a:endParaRPr lang="it-IT" altLang="it-IT" sz="2400" dirty="0">
              <a:ea typeface="ＭＳ Ｐゴシック" panose="020B0600070205080204" pitchFamily="34" charset="-128"/>
            </a:endParaRPr>
          </a:p>
        </p:txBody>
      </p:sp>
      <p:pic>
        <p:nvPicPr>
          <p:cNvPr id="48130" name="Segnaposto contenuto 3" descr="IMG_6045.jpg">
            <a:extLst>
              <a:ext uri="{FF2B5EF4-FFF2-40B4-BE49-F238E27FC236}">
                <a16:creationId xmlns:a16="http://schemas.microsoft.com/office/drawing/2014/main" id="{6A24ED30-2B6D-9347-99AB-267CA3A171B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0" r="-71220"/>
          <a:stretch>
            <a:fillRect/>
          </a:stretch>
        </p:blipFill>
        <p:spPr>
          <a:xfrm>
            <a:off x="-1311275" y="1596881"/>
            <a:ext cx="11377613" cy="5054600"/>
          </a:xfrm>
        </p:spPr>
      </p:pic>
      <p:sp>
        <p:nvSpPr>
          <p:cNvPr id="48131" name="CasellaDiTesto 6">
            <a:extLst>
              <a:ext uri="{FF2B5EF4-FFF2-40B4-BE49-F238E27FC236}">
                <a16:creationId xmlns:a16="http://schemas.microsoft.com/office/drawing/2014/main" id="{15881883-71B3-FF4F-AE62-1AEB3239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47" y="1440873"/>
            <a:ext cx="40481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b="1" dirty="0">
                <a:solidFill>
                  <a:srgbClr val="FF00FF"/>
                </a:solidFill>
                <a:latin typeface="Arial" panose="020B0604020202020204" pitchFamily="34" charset="0"/>
              </a:rPr>
              <a:t>Rosa Point </a:t>
            </a:r>
            <a:r>
              <a:rPr lang="it-IT" altLang="it-IT" sz="1800" dirty="0">
                <a:solidFill>
                  <a:srgbClr val="FF00FF"/>
                </a:solidFill>
                <a:latin typeface="Arial" panose="020B0604020202020204" pitchFamily="34" charset="0"/>
              </a:rPr>
              <a:t> nato nel 2015   Dipartimento Materno Infantile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FF"/>
                </a:solidFill>
                <a:latin typeface="Arial" panose="020B0604020202020204" pitchFamily="34" charset="0"/>
              </a:rPr>
              <a:t>     e Unità Spinale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FF"/>
                </a:solidFill>
                <a:latin typeface="Arial" panose="020B0604020202020204" pitchFamily="34" charset="0"/>
              </a:rPr>
              <a:t>     </a:t>
            </a:r>
            <a:r>
              <a:rPr lang="it-IT" altLang="it-IT" sz="1800" i="1" dirty="0">
                <a:solidFill>
                  <a:srgbClr val="FF00FF"/>
                </a:solidFill>
                <a:latin typeface="Arial" panose="020B0604020202020204" pitchFamily="34" charset="0"/>
              </a:rPr>
              <a:t>AOU Careggi Firenze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rgbClr val="FF00FF"/>
                </a:solidFill>
                <a:latin typeface="Arial" panose="020B0604020202020204" pitchFamily="34" charset="0"/>
              </a:rPr>
              <a:t>      Associazioni </a:t>
            </a:r>
            <a:r>
              <a:rPr lang="it-IT" altLang="it-IT" sz="1800" i="1" dirty="0" err="1">
                <a:solidFill>
                  <a:srgbClr val="FF00FF"/>
                </a:solidFill>
                <a:latin typeface="Arial" panose="020B0604020202020204" pitchFamily="34" charset="0"/>
              </a:rPr>
              <a:t>Habilia</a:t>
            </a:r>
            <a:r>
              <a:rPr lang="it-IT" altLang="it-IT" sz="1800" i="1" dirty="0">
                <a:solidFill>
                  <a:srgbClr val="FF00FF"/>
                </a:solidFill>
                <a:latin typeface="Arial" panose="020B0604020202020204" pitchFamily="34" charset="0"/>
              </a:rPr>
              <a:t> e ATP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Rappresenta un significativo </a:t>
            </a:r>
            <a:r>
              <a:rPr lang="it-IT" altLang="it-IT" sz="1800" b="1" dirty="0">
                <a:latin typeface="Arial" panose="020B0604020202020204" pitchFamily="34" charset="0"/>
              </a:rPr>
              <a:t>miglioramento</a:t>
            </a:r>
            <a:r>
              <a:rPr lang="it-IT" altLang="it-IT" sz="1800" dirty="0">
                <a:latin typeface="Arial" panose="020B0604020202020204" pitchFamily="34" charset="0"/>
              </a:rPr>
              <a:t> in termini di </a:t>
            </a:r>
            <a:r>
              <a:rPr lang="it-IT" altLang="it-IT" sz="1800" b="1" dirty="0">
                <a:latin typeface="Arial" panose="020B0604020202020204" pitchFamily="34" charset="0"/>
              </a:rPr>
              <a:t>assistenza</a:t>
            </a:r>
            <a:r>
              <a:rPr lang="it-IT" altLang="it-IT" sz="1800" dirty="0">
                <a:latin typeface="Arial" panose="020B0604020202020204" pitchFamily="34" charset="0"/>
              </a:rPr>
              <a:t> a donne con </a:t>
            </a:r>
            <a:r>
              <a:rPr lang="it-IT" altLang="it-IT" sz="1800" b="1" dirty="0">
                <a:latin typeface="Arial" panose="020B0604020202020204" pitchFamily="34" charset="0"/>
              </a:rPr>
              <a:t>disabilità motoria</a:t>
            </a:r>
          </a:p>
          <a:p>
            <a:pPr eaLnBrk="1" hangingPunct="1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Gestisce </a:t>
            </a:r>
            <a:r>
              <a:rPr lang="it-IT" altLang="it-IT" sz="1800" dirty="0">
                <a:solidFill>
                  <a:srgbClr val="FF00FF"/>
                </a:solidFill>
                <a:latin typeface="Arial" panose="020B0604020202020204" pitchFamily="34" charset="0"/>
              </a:rPr>
              <a:t>i </a:t>
            </a:r>
            <a:r>
              <a:rPr lang="it-IT" altLang="it-IT" sz="1800" b="1" dirty="0">
                <a:solidFill>
                  <a:srgbClr val="FF00FF"/>
                </a:solidFill>
                <a:latin typeface="Arial" panose="020B0604020202020204" pitchFamily="34" charset="0"/>
              </a:rPr>
              <a:t>percorsi diagnostico-terapeutici </a:t>
            </a:r>
            <a:r>
              <a:rPr lang="it-IT" altLang="it-IT" sz="1800" dirty="0">
                <a:latin typeface="Arial" panose="020B0604020202020204" pitchFamily="34" charset="0"/>
              </a:rPr>
              <a:t>di problematiche </a:t>
            </a:r>
            <a:r>
              <a:rPr lang="it-IT" altLang="it-IT" sz="1800" b="1" dirty="0">
                <a:solidFill>
                  <a:srgbClr val="FF00FF"/>
                </a:solidFill>
                <a:latin typeface="Arial" panose="020B0604020202020204" pitchFamily="34" charset="0"/>
              </a:rPr>
              <a:t>ostetrico-ginecologiche</a:t>
            </a:r>
            <a:r>
              <a:rPr lang="it-IT" altLang="it-IT" sz="1800" dirty="0">
                <a:solidFill>
                  <a:srgbClr val="FF00FF"/>
                </a:solidFill>
                <a:latin typeface="Arial" panose="020B0604020202020204" pitchFamily="34" charset="0"/>
              </a:rPr>
              <a:t>: </a:t>
            </a:r>
            <a:r>
              <a:rPr lang="it-IT" altLang="it-IT" sz="1800" i="1" dirty="0">
                <a:latin typeface="Arial" panose="020B0604020202020204" pitchFamily="34" charset="0"/>
              </a:rPr>
              <a:t>prevenzione oncologica</a:t>
            </a:r>
            <a:r>
              <a:rPr lang="it-IT" altLang="it-IT" sz="1800" dirty="0">
                <a:latin typeface="Arial" panose="020B0604020202020204" pitchFamily="34" charset="0"/>
              </a:rPr>
              <a:t>, patologia disfunzionale, ambulatorio PMA, gravidanza a rischio ,menopausa, endoscopia ginecologica, diagnostica per immagini</a:t>
            </a:r>
          </a:p>
        </p:txBody>
      </p:sp>
      <p:sp>
        <p:nvSpPr>
          <p:cNvPr id="48132" name="CasellaDiTesto 3">
            <a:extLst>
              <a:ext uri="{FF2B5EF4-FFF2-40B4-BE49-F238E27FC236}">
                <a16:creationId xmlns:a16="http://schemas.microsoft.com/office/drawing/2014/main" id="{7B336826-9B28-7146-A96D-D1E82468D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15888"/>
            <a:ext cx="928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i="1">
                <a:latin typeface="Arial" panose="020B0604020202020204" pitchFamily="34" charset="0"/>
              </a:rPr>
              <a:t>     </a:t>
            </a:r>
            <a:endParaRPr lang="it-IT" altLang="it-IT" sz="24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8133" name="Picture 8" descr="logoaouc">
            <a:extLst>
              <a:ext uri="{FF2B5EF4-FFF2-40B4-BE49-F238E27FC236}">
                <a16:creationId xmlns:a16="http://schemas.microsoft.com/office/drawing/2014/main" id="{8687A6FD-1321-604C-8F8A-1A76A53C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337980"/>
            <a:ext cx="935038" cy="9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magine 2" descr="LOGO PASS 5A.jpg">
            <a:extLst>
              <a:ext uri="{FF2B5EF4-FFF2-40B4-BE49-F238E27FC236}">
                <a16:creationId xmlns:a16="http://schemas.microsoft.com/office/drawing/2014/main" id="{5BB89333-ADC1-154E-AFEF-CDE364183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96838"/>
            <a:ext cx="19986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9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E7D1CE-55BD-9B4D-B85A-002A4396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PASS - Percorsi Assistenziali per Soggetti con bisogni Speciali</a:t>
            </a:r>
          </a:p>
        </p:txBody>
      </p:sp>
      <p:pic>
        <p:nvPicPr>
          <p:cNvPr id="47106" name="Immagine 2" descr="WebPage-2.pdf">
            <a:extLst>
              <a:ext uri="{FF2B5EF4-FFF2-40B4-BE49-F238E27FC236}">
                <a16:creationId xmlns:a16="http://schemas.microsoft.com/office/drawing/2014/main" id="{DC190286-ABCF-7940-AB07-CF8689B60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7464"/>
            <a:ext cx="6121400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5.jpeg">
            <a:extLst>
              <a:ext uri="{FF2B5EF4-FFF2-40B4-BE49-F238E27FC236}">
                <a16:creationId xmlns:a16="http://schemas.microsoft.com/office/drawing/2014/main" id="{BD6CBEEB-06E8-FC46-A4C1-729C4BA156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0000" y="5606097"/>
            <a:ext cx="1835786" cy="932815"/>
          </a:xfrm>
          <a:prstGeom prst="rect">
            <a:avLst/>
          </a:prstGeom>
        </p:spPr>
      </p:pic>
      <p:pic>
        <p:nvPicPr>
          <p:cNvPr id="5" name="Picture 8" descr="logoaouc">
            <a:extLst>
              <a:ext uri="{FF2B5EF4-FFF2-40B4-BE49-F238E27FC236}">
                <a16:creationId xmlns:a16="http://schemas.microsoft.com/office/drawing/2014/main" id="{B8C51405-FDA1-0F4C-A56F-C8FBEF16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8" y="379415"/>
            <a:ext cx="935038" cy="9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>
            <a:extLst>
              <a:ext uri="{FF2B5EF4-FFF2-40B4-BE49-F238E27FC236}">
                <a16:creationId xmlns:a16="http://schemas.microsoft.com/office/drawing/2014/main" id="{B198897A-2570-9B4B-8A24-E3AEC2E0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9" y="111920"/>
            <a:ext cx="7633855" cy="868363"/>
          </a:xfrm>
          <a:ln w="57150">
            <a:solidFill>
              <a:srgbClr val="04B0EE"/>
            </a:solidFill>
          </a:ln>
        </p:spPr>
        <p:txBody>
          <a:bodyPr>
            <a:normAutofit/>
          </a:bodyPr>
          <a:lstStyle/>
          <a:p>
            <a:r>
              <a:rPr lang="it-IT" altLang="it-IT" sz="2800" b="1" i="1" dirty="0">
                <a:ea typeface="ＭＳ Ｐゴシック" panose="020B0600070205080204" pitchFamily="34" charset="-128"/>
              </a:rPr>
              <a:t>      Indagine sull’ accessibilità dei servizi sanitari:</a:t>
            </a:r>
            <a:br>
              <a:rPr lang="it-IT" altLang="it-IT" sz="2800" b="1" i="1" dirty="0">
                <a:ea typeface="ＭＳ Ｐゴシック" panose="020B0600070205080204" pitchFamily="34" charset="-128"/>
              </a:rPr>
            </a:br>
            <a:r>
              <a:rPr lang="it-IT" altLang="it-IT" sz="2800" b="1" i="1" dirty="0">
                <a:ea typeface="ＭＳ Ｐゴシック" panose="020B0600070205080204" pitchFamily="34" charset="-128"/>
              </a:rPr>
              <a:t>                      </a:t>
            </a:r>
            <a:r>
              <a:rPr lang="it-IT" altLang="it-IT" sz="28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donne con disabilità  motoria</a:t>
            </a:r>
          </a:p>
        </p:txBody>
      </p:sp>
      <p:pic>
        <p:nvPicPr>
          <p:cNvPr id="32770" name="Segnaposto contenuto 5">
            <a:extLst>
              <a:ext uri="{FF2B5EF4-FFF2-40B4-BE49-F238E27FC236}">
                <a16:creationId xmlns:a16="http://schemas.microsoft.com/office/drawing/2014/main" id="{C791DD0A-E0B5-A24C-ABF3-B18977D5D1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6" r="-4086"/>
          <a:stretch>
            <a:fillRect/>
          </a:stretch>
        </p:blipFill>
        <p:spPr>
          <a:xfrm>
            <a:off x="1992314" y="1196975"/>
            <a:ext cx="4181475" cy="2736850"/>
          </a:xfrm>
        </p:spPr>
      </p:pic>
      <p:sp>
        <p:nvSpPr>
          <p:cNvPr id="32771" name="CasellaDiTesto 6">
            <a:extLst>
              <a:ext uri="{FF2B5EF4-FFF2-40B4-BE49-F238E27FC236}">
                <a16:creationId xmlns:a16="http://schemas.microsoft.com/office/drawing/2014/main" id="{68280F2B-7239-DB4E-8AF9-B11D0AAE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052514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>
                <a:solidFill>
                  <a:srgbClr val="C00000"/>
                </a:solidFill>
                <a:latin typeface="Arial" panose="020B0604020202020204" pitchFamily="34" charset="0"/>
              </a:rPr>
              <a:t>Accessibilità Ambulatorio Ostetrico-Ginecologico</a:t>
            </a:r>
            <a:r>
              <a:rPr lang="it-IT" altLang="it-IT" sz="18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>
                <a:latin typeface="Arial" panose="020B0604020202020204" pitchFamily="34" charset="0"/>
              </a:rPr>
              <a:t>di Riferimento</a:t>
            </a:r>
          </a:p>
        </p:txBody>
      </p:sp>
      <p:sp>
        <p:nvSpPr>
          <p:cNvPr id="32772" name="CasellaDiTesto 7">
            <a:extLst>
              <a:ext uri="{FF2B5EF4-FFF2-40B4-BE49-F238E27FC236}">
                <a16:creationId xmlns:a16="http://schemas.microsoft.com/office/drawing/2014/main" id="{81ACBC6D-6D45-E34E-9138-FA51E37B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976439"/>
            <a:ext cx="43926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solidFill>
                  <a:srgbClr val="953735"/>
                </a:solidFill>
                <a:latin typeface="Arial" panose="020B0604020202020204" pitchFamily="34" charset="0"/>
              </a:rPr>
              <a:t>  </a:t>
            </a:r>
            <a:endParaRPr lang="it-IT" altLang="it-IT" sz="2000" i="1" dirty="0">
              <a:solidFill>
                <a:srgbClr val="953735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953735"/>
                </a:solidFill>
                <a:latin typeface="Arial" panose="020B0604020202020204" pitchFamily="34" charset="0"/>
              </a:rPr>
              <a:t>Il</a:t>
            </a:r>
            <a:r>
              <a:rPr lang="it-IT" altLang="it-IT" sz="2000" i="1" dirty="0">
                <a:solidFill>
                  <a:srgbClr val="953735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sz="20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36%</a:t>
            </a:r>
            <a:r>
              <a:rPr lang="it-IT" altLang="it-IT" sz="2000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sz="2000" i="1" dirty="0">
                <a:solidFill>
                  <a:srgbClr val="953735"/>
                </a:solidFill>
                <a:latin typeface="Arial" panose="020B0604020202020204" pitchFamily="34" charset="0"/>
              </a:rPr>
              <a:t>delle donne  sottoposte all’indagine </a:t>
            </a:r>
            <a:r>
              <a:rPr lang="it-IT" altLang="it-IT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ha </a:t>
            </a:r>
            <a:r>
              <a:rPr lang="it-IT" altLang="it-IT" sz="20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rinunciato </a:t>
            </a:r>
            <a:r>
              <a:rPr lang="it-IT" altLang="it-IT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almeno una volta </a:t>
            </a:r>
            <a:r>
              <a:rPr lang="it-IT" altLang="it-IT" sz="2000" i="1" dirty="0">
                <a:solidFill>
                  <a:srgbClr val="953735"/>
                </a:solidFill>
                <a:latin typeface="Arial" panose="020B0604020202020204" pitchFamily="34" charset="0"/>
              </a:rPr>
              <a:t>ad una </a:t>
            </a:r>
            <a:r>
              <a:rPr lang="it-IT" altLang="it-IT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prestazione sanitaria </a:t>
            </a:r>
            <a:r>
              <a:rPr lang="it-IT" alt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ostetrico-ginecologica</a:t>
            </a:r>
            <a:r>
              <a:rPr lang="it-IT" altLang="it-IT" sz="2000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/ </a:t>
            </a:r>
            <a:r>
              <a:rPr lang="it-IT" altLang="it-IT" sz="20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screening</a:t>
            </a:r>
            <a:r>
              <a:rPr lang="it-IT" altLang="it-IT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i="1" dirty="0">
                <a:solidFill>
                  <a:srgbClr val="953735"/>
                </a:solidFill>
                <a:latin typeface="Arial" panose="020B0604020202020204" pitchFamily="34" charset="0"/>
              </a:rPr>
              <a:t>per </a:t>
            </a:r>
            <a:r>
              <a:rPr lang="it-IT" altLang="it-IT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l’impossibilità</a:t>
            </a:r>
            <a:r>
              <a:rPr lang="it-IT" altLang="it-IT" sz="2000" i="1" dirty="0">
                <a:solidFill>
                  <a:srgbClr val="953735"/>
                </a:solidFill>
                <a:latin typeface="Arial" panose="020B0604020202020204" pitchFamily="34" charset="0"/>
              </a:rPr>
              <a:t> di </a:t>
            </a:r>
            <a:r>
              <a:rPr lang="it-IT" altLang="it-IT" sz="2000" b="1" i="1" dirty="0">
                <a:solidFill>
                  <a:srgbClr val="953735"/>
                </a:solidFill>
                <a:latin typeface="Arial" panose="020B0604020202020204" pitchFamily="34" charset="0"/>
              </a:rPr>
              <a:t>accedere</a:t>
            </a:r>
            <a:r>
              <a:rPr lang="it-IT" altLang="it-IT" sz="2000" i="1" dirty="0">
                <a:solidFill>
                  <a:srgbClr val="953735"/>
                </a:solidFill>
                <a:latin typeface="Arial" panose="020B0604020202020204" pitchFamily="34" charset="0"/>
              </a:rPr>
              <a:t> fisicamente al </a:t>
            </a:r>
            <a:r>
              <a:rPr lang="it-IT" altLang="it-IT" sz="2000" b="1" i="1" dirty="0">
                <a:solidFill>
                  <a:srgbClr val="953735"/>
                </a:solidFill>
                <a:latin typeface="Arial" panose="020B0604020202020204" pitchFamily="34" charset="0"/>
              </a:rPr>
              <a:t>servizio</a:t>
            </a:r>
            <a:r>
              <a:rPr lang="it-IT" altLang="it-IT" sz="2400" b="1" i="1" dirty="0">
                <a:solidFill>
                  <a:srgbClr val="953735"/>
                </a:solidFill>
                <a:latin typeface="Arial" panose="020B0604020202020204" pitchFamily="34" charset="0"/>
              </a:rPr>
              <a:t>.</a:t>
            </a:r>
            <a:r>
              <a:rPr lang="it-IT" altLang="it-IT" sz="2400" i="1" dirty="0">
                <a:solidFill>
                  <a:srgbClr val="953735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2773" name="Immagine 2">
            <a:extLst>
              <a:ext uri="{FF2B5EF4-FFF2-40B4-BE49-F238E27FC236}">
                <a16:creationId xmlns:a16="http://schemas.microsoft.com/office/drawing/2014/main" id="{07AFBA29-CCA9-1842-A5AF-787E16FD2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60" y="3992306"/>
            <a:ext cx="4121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CasellaDiTesto 3">
            <a:extLst>
              <a:ext uri="{FF2B5EF4-FFF2-40B4-BE49-F238E27FC236}">
                <a16:creationId xmlns:a16="http://schemas.microsoft.com/office/drawing/2014/main" id="{CFF1D978-AF30-234A-8D87-10C45584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501" y="5454394"/>
            <a:ext cx="3678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40% : Adeguata formazione</a:t>
            </a:r>
            <a:r>
              <a:rPr lang="it-IT" altLang="it-IT" sz="1800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sz="1800" i="1" dirty="0">
                <a:solidFill>
                  <a:srgbClr val="C00000"/>
                </a:solidFill>
                <a:latin typeface="Arial" panose="020B0604020202020204" pitchFamily="34" charset="0"/>
              </a:rPr>
              <a:t>del</a:t>
            </a:r>
            <a:r>
              <a:rPr lang="it-IT" altLang="it-IT" sz="1800" b="1" i="1" dirty="0">
                <a:latin typeface="Arial" panose="020B0604020202020204" pitchFamily="34" charset="0"/>
              </a:rPr>
              <a:t> </a:t>
            </a:r>
            <a:r>
              <a:rPr lang="it-IT" altLang="it-IT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personale sanitario</a:t>
            </a: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58073D3A-D44D-1B47-B2C2-9F0E8CA7FC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827" y="89218"/>
            <a:ext cx="1835786" cy="932815"/>
          </a:xfrm>
          <a:prstGeom prst="rect">
            <a:avLst/>
          </a:prstGeom>
        </p:spPr>
      </p:pic>
      <p:pic>
        <p:nvPicPr>
          <p:cNvPr id="9" name="Immagine 1" descr="Unknown.png">
            <a:extLst>
              <a:ext uri="{FF2B5EF4-FFF2-40B4-BE49-F238E27FC236}">
                <a16:creationId xmlns:a16="http://schemas.microsoft.com/office/drawing/2014/main" id="{48BD52D2-3890-4345-AEF9-EF7577149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386" y="289498"/>
            <a:ext cx="1982787" cy="9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aouc">
            <a:extLst>
              <a:ext uri="{FF2B5EF4-FFF2-40B4-BE49-F238E27FC236}">
                <a16:creationId xmlns:a16="http://schemas.microsoft.com/office/drawing/2014/main" id="{A6DFD896-8D46-5F41-A6EE-ED53D14A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9" y="1286825"/>
            <a:ext cx="92090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nello 10">
            <a:extLst>
              <a:ext uri="{FF2B5EF4-FFF2-40B4-BE49-F238E27FC236}">
                <a16:creationId xmlns:a16="http://schemas.microsoft.com/office/drawing/2014/main" id="{7A2C99D9-02A7-4649-AA3B-2B4A1537E8A2}"/>
              </a:ext>
            </a:extLst>
          </p:cNvPr>
          <p:cNvSpPr/>
          <p:nvPr/>
        </p:nvSpPr>
        <p:spPr>
          <a:xfrm>
            <a:off x="5871210" y="1976439"/>
            <a:ext cx="4553267" cy="2575780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75AEE8A-DDDF-3D80-69BB-871FB49C2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31" y="129160"/>
            <a:ext cx="1976530" cy="9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>
            <a:extLst>
              <a:ext uri="{FF2B5EF4-FFF2-40B4-BE49-F238E27FC236}">
                <a16:creationId xmlns:a16="http://schemas.microsoft.com/office/drawing/2014/main" id="{387FF4CE-D3DE-3D4E-AEBB-CC1F204D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602" y="244810"/>
            <a:ext cx="6103089" cy="1303240"/>
          </a:xfrm>
          <a:ln w="57150">
            <a:solidFill>
              <a:srgbClr val="FE4BDA"/>
            </a:solidFill>
          </a:ln>
        </p:spPr>
        <p:txBody>
          <a:bodyPr>
            <a:normAutofit/>
          </a:bodyPr>
          <a:lstStyle/>
          <a:p>
            <a:r>
              <a:rPr lang="it-IT" altLang="it-IT" sz="24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Indagine conoscitiva su un campione di donne</a:t>
            </a:r>
            <a:br>
              <a:rPr lang="it-IT" altLang="it-IT" sz="24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it-IT" altLang="it-IT" sz="24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        con disabilità motoria seguite presso il</a:t>
            </a:r>
            <a:br>
              <a:rPr lang="it-IT" altLang="it-IT" sz="24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it-IT" altLang="it-IT" sz="2400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           </a:t>
            </a:r>
            <a:r>
              <a:rPr lang="it-IT" altLang="it-IT" sz="24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 panose="020B0600070205080204" pitchFamily="34" charset="-128"/>
              </a:rPr>
              <a:t>Servizio</a:t>
            </a:r>
            <a:r>
              <a:rPr lang="it-IT" altLang="it-IT" sz="2400" b="1" dirty="0">
                <a:solidFill>
                  <a:srgbClr val="FE4BDA"/>
                </a:solidFill>
                <a:highlight>
                  <a:srgbClr val="FFFF00"/>
                </a:highlight>
                <a:ea typeface="ＭＳ Ｐゴシック" panose="020B0600070205080204" pitchFamily="34" charset="-128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 panose="020B0600070205080204" pitchFamily="34" charset="-128"/>
              </a:rPr>
              <a:t>Rosa Point   AOUC  Firenze </a:t>
            </a:r>
          </a:p>
        </p:txBody>
      </p:sp>
      <p:sp>
        <p:nvSpPr>
          <p:cNvPr id="50179" name="CasellaDiTesto 5">
            <a:extLst>
              <a:ext uri="{FF2B5EF4-FFF2-40B4-BE49-F238E27FC236}">
                <a16:creationId xmlns:a16="http://schemas.microsoft.com/office/drawing/2014/main" id="{8D7C82AA-9C17-BC45-BA3B-A721E5181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620963"/>
            <a:ext cx="4464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95% </a:t>
            </a:r>
            <a:r>
              <a:rPr lang="it-IT" altLang="it-IT" sz="2000" dirty="0">
                <a:latin typeface="Arial" panose="020B0604020202020204" pitchFamily="34" charset="0"/>
              </a:rPr>
              <a:t>svolgono con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b="1" dirty="0">
                <a:solidFill>
                  <a:srgbClr val="FE4BDA"/>
                </a:solidFill>
                <a:latin typeface="Arial" panose="020B0604020202020204" pitchFamily="34" charset="0"/>
              </a:rPr>
              <a:t>regolarità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>
                <a:latin typeface="Arial" panose="020B0604020202020204" pitchFamily="34" charset="0"/>
              </a:rPr>
              <a:t>i </a:t>
            </a:r>
            <a:r>
              <a:rPr lang="it-IT" altLang="it-IT" sz="2000" b="1" dirty="0">
                <a:solidFill>
                  <a:srgbClr val="FE4BDA"/>
                </a:solidFill>
                <a:latin typeface="Arial" panose="020B0604020202020204" pitchFamily="34" charset="0"/>
              </a:rPr>
              <a:t>controlli ostetrico ginecologici </a:t>
            </a:r>
            <a:r>
              <a:rPr lang="it-IT" altLang="it-IT" sz="2000" dirty="0">
                <a:latin typeface="Arial" panose="020B0604020202020204" pitchFamily="34" charset="0"/>
              </a:rPr>
              <a:t>raccomandati </a:t>
            </a:r>
            <a:r>
              <a:rPr lang="it-IT" altLang="it-IT" sz="2000" b="1" dirty="0">
                <a:solidFill>
                  <a:srgbClr val="FE4BDA"/>
                </a:solidFill>
                <a:latin typeface="Arial" panose="020B0604020202020204" pitchFamily="34" charset="0"/>
              </a:rPr>
              <a:t>e</a:t>
            </a:r>
            <a:r>
              <a:rPr lang="it-IT" altLang="it-IT" sz="2000" dirty="0">
                <a:latin typeface="Arial" panose="020B0604020202020204" pitchFamily="34" charset="0"/>
              </a:rPr>
              <a:t> lo </a:t>
            </a:r>
            <a:r>
              <a:rPr lang="it-IT" altLang="it-IT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screening </a:t>
            </a:r>
            <a:r>
              <a:rPr lang="it-IT" altLang="it-IT" sz="2000" dirty="0">
                <a:latin typeface="Arial" panose="020B0604020202020204" pitchFamily="34" charset="0"/>
              </a:rPr>
              <a:t>   (PAP test, ecografia transvaginale, mammografia, </a:t>
            </a:r>
            <a:r>
              <a:rPr lang="it-IT" altLang="it-IT" sz="2000" dirty="0" err="1">
                <a:latin typeface="Arial" panose="020B0604020202020204" pitchFamily="34" charset="0"/>
              </a:rPr>
              <a:t>etc</a:t>
            </a:r>
            <a:r>
              <a:rPr lang="it-IT" altLang="it-IT" sz="2000" dirty="0">
                <a:latin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84% </a:t>
            </a:r>
            <a:r>
              <a:rPr lang="it-IT" altLang="it-IT" sz="2000" dirty="0">
                <a:latin typeface="Arial" panose="020B0604020202020204" pitchFamily="34" charset="0"/>
              </a:rPr>
              <a:t>giudicano l’ambulatorio 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ben accessibile</a:t>
            </a:r>
            <a:r>
              <a:rPr lang="it-IT" altLang="it-IT" sz="2000" dirty="0">
                <a:latin typeface="Arial" panose="020B0604020202020204" pitchFamily="34" charset="0"/>
              </a:rPr>
              <a:t> e con </a:t>
            </a:r>
            <a:r>
              <a:rPr lang="it-IT" altLang="it-IT" sz="2000" b="1" dirty="0">
                <a:solidFill>
                  <a:srgbClr val="FE4BDA"/>
                </a:solidFill>
                <a:latin typeface="Arial" panose="020B0604020202020204" pitchFamily="34" charset="0"/>
              </a:rPr>
              <a:t>personale </a:t>
            </a:r>
            <a:r>
              <a:rPr lang="it-IT" altLang="it-IT" sz="2000" dirty="0">
                <a:latin typeface="Arial" panose="020B0604020202020204" pitchFamily="34" charset="0"/>
              </a:rPr>
              <a:t>sanitario </a:t>
            </a:r>
            <a:r>
              <a:rPr lang="it-IT" altLang="it-IT" sz="2000" b="1" dirty="0">
                <a:solidFill>
                  <a:srgbClr val="FE4BDA"/>
                </a:solidFill>
                <a:latin typeface="Arial" panose="020B0604020202020204" pitchFamily="34" charset="0"/>
              </a:rPr>
              <a:t>preparato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90% </a:t>
            </a:r>
            <a:r>
              <a:rPr lang="it-IT" altLang="it-IT" sz="2000" dirty="0">
                <a:latin typeface="Arial" panose="020B0604020202020204" pitchFamily="34" charset="0"/>
              </a:rPr>
              <a:t>lo ritengono un 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miglioramento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significativo</a:t>
            </a:r>
            <a:r>
              <a:rPr lang="it-IT" altLang="it-IT" sz="2000" dirty="0">
                <a:latin typeface="Arial" panose="020B0604020202020204" pitchFamily="34" charset="0"/>
              </a:rPr>
              <a:t> in  termini di 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assistenza</a:t>
            </a:r>
          </a:p>
        </p:txBody>
      </p:sp>
      <p:pic>
        <p:nvPicPr>
          <p:cNvPr id="50180" name="Immagine 4">
            <a:extLst>
              <a:ext uri="{FF2B5EF4-FFF2-40B4-BE49-F238E27FC236}">
                <a16:creationId xmlns:a16="http://schemas.microsoft.com/office/drawing/2014/main" id="{C0137FF0-8927-AE46-B660-68D1AE9E7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965768"/>
            <a:ext cx="46355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E857065-5D58-EA4F-BF6E-D476D825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797425"/>
            <a:ext cx="14287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pic>
        <p:nvPicPr>
          <p:cNvPr id="50182" name="Immagine 7" descr="Unknown.png">
            <a:extLst>
              <a:ext uri="{FF2B5EF4-FFF2-40B4-BE49-F238E27FC236}">
                <a16:creationId xmlns:a16="http://schemas.microsoft.com/office/drawing/2014/main" id="{51FEE22A-A5CF-A94D-9EE0-6EE1BF359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59" y="89218"/>
            <a:ext cx="2160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logoaouc">
            <a:extLst>
              <a:ext uri="{FF2B5EF4-FFF2-40B4-BE49-F238E27FC236}">
                <a16:creationId xmlns:a16="http://schemas.microsoft.com/office/drawing/2014/main" id="{3F678AC7-629B-074C-A2A9-495FD568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51" y="171599"/>
            <a:ext cx="859026" cy="8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5.jpeg">
            <a:extLst>
              <a:ext uri="{FF2B5EF4-FFF2-40B4-BE49-F238E27FC236}">
                <a16:creationId xmlns:a16="http://schemas.microsoft.com/office/drawing/2014/main" id="{93B838EB-8974-9142-952C-3EE567D3B90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827" y="89218"/>
            <a:ext cx="1835786" cy="932815"/>
          </a:xfrm>
          <a:prstGeom prst="rect">
            <a:avLst/>
          </a:prstGeom>
        </p:spPr>
      </p:pic>
      <p:sp>
        <p:nvSpPr>
          <p:cNvPr id="11" name="Anello 10">
            <a:extLst>
              <a:ext uri="{FF2B5EF4-FFF2-40B4-BE49-F238E27FC236}">
                <a16:creationId xmlns:a16="http://schemas.microsoft.com/office/drawing/2014/main" id="{C5CFA659-663A-6141-A3B9-040342E4BAB9}"/>
              </a:ext>
            </a:extLst>
          </p:cNvPr>
          <p:cNvSpPr/>
          <p:nvPr/>
        </p:nvSpPr>
        <p:spPr>
          <a:xfrm>
            <a:off x="5591176" y="2340101"/>
            <a:ext cx="4927176" cy="2160782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6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5558F-E18B-4F6C-A892-179CA476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6BA0CC0-9787-4C5F-98B4-A537390240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62613" y="1027906"/>
            <a:ext cx="4738308" cy="5229009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173D1A4-DBF5-4B6A-BE28-2B563ABFA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5182769" y="166031"/>
            <a:ext cx="5056908" cy="6952757"/>
          </a:xfrm>
        </p:spPr>
      </p:pic>
      <p:pic>
        <p:nvPicPr>
          <p:cNvPr id="3" name="image1.jpeg">
            <a:extLst>
              <a:ext uri="{FF2B5EF4-FFF2-40B4-BE49-F238E27FC236}">
                <a16:creationId xmlns:a16="http://schemas.microsoft.com/office/drawing/2014/main" id="{E1A94A0E-EC37-4363-9682-CB7854E2C2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23" y="0"/>
            <a:ext cx="3018155" cy="1171575"/>
          </a:xfrm>
          <a:prstGeom prst="rect">
            <a:avLst/>
          </a:prstGeom>
        </p:spPr>
      </p:pic>
      <p:pic>
        <p:nvPicPr>
          <p:cNvPr id="4" name="image5.jpeg">
            <a:extLst>
              <a:ext uri="{FF2B5EF4-FFF2-40B4-BE49-F238E27FC236}">
                <a16:creationId xmlns:a16="http://schemas.microsoft.com/office/drawing/2014/main" id="{C4C03F75-43C6-4516-81FB-FD48735DA33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4625" y="5532437"/>
            <a:ext cx="1835786" cy="1325563"/>
          </a:xfrm>
          <a:prstGeom prst="rect">
            <a:avLst/>
          </a:prstGeom>
        </p:spPr>
      </p:pic>
      <p:pic>
        <p:nvPicPr>
          <p:cNvPr id="11" name="image2.jpeg">
            <a:extLst>
              <a:ext uri="{FF2B5EF4-FFF2-40B4-BE49-F238E27FC236}">
                <a16:creationId xmlns:a16="http://schemas.microsoft.com/office/drawing/2014/main" id="{9119186C-549B-4DAF-98C5-47AADA986AA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21525" y="71498"/>
            <a:ext cx="1835785" cy="93281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2DEDA391-7712-6D1D-F0B4-959A24662668}"/>
              </a:ext>
            </a:extLst>
          </p:cNvPr>
          <p:cNvSpPr/>
          <p:nvPr/>
        </p:nvSpPr>
        <p:spPr>
          <a:xfrm>
            <a:off x="362613" y="1370669"/>
            <a:ext cx="4738308" cy="17507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07927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47A95-8E55-49C2-9BD7-C4725F39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16876"/>
            <a:ext cx="9905998" cy="1478570"/>
          </a:xfrm>
        </p:spPr>
        <p:txBody>
          <a:bodyPr/>
          <a:lstStyle/>
          <a:p>
            <a:r>
              <a:rPr lang="it-IT" dirty="0"/>
              <a:t>	ELEMENTI EMERSI DAL QUESTIONARIO/2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861A74-E7F7-4A6A-A4C6-A4A7D96D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23228"/>
            <a:ext cx="9905999" cy="396696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</a:t>
            </a:r>
            <a:r>
              <a:rPr lang="it-IT" dirty="0">
                <a:highlight>
                  <a:srgbClr val="FFFF00"/>
                </a:highlight>
              </a:rPr>
              <a:t>20% </a:t>
            </a:r>
            <a:r>
              <a:rPr lang="it-IT" dirty="0"/>
              <a:t>dei punti di screening della cervice uterina, dichiarano di possedere un </a:t>
            </a:r>
            <a:r>
              <a:rPr lang="it-IT" dirty="0">
                <a:highlight>
                  <a:srgbClr val="FFFF00"/>
                </a:highlight>
              </a:rPr>
              <a:t>lettino ginecologico regolabile in altezza</a:t>
            </a:r>
            <a:r>
              <a:rPr lang="it-IT" dirty="0"/>
              <a:t> per garantire l’esecuzione dell’esame in caso di pazienti affette da disabilità motoria</a:t>
            </a:r>
          </a:p>
          <a:p>
            <a:r>
              <a:rPr lang="it-IT" dirty="0"/>
              <a:t>Sono </a:t>
            </a:r>
            <a:r>
              <a:rPr lang="it-IT" dirty="0">
                <a:highlight>
                  <a:srgbClr val="FFFF00"/>
                </a:highlight>
              </a:rPr>
              <a:t>7</a:t>
            </a:r>
            <a:r>
              <a:rPr lang="it-IT" dirty="0"/>
              <a:t> punti (</a:t>
            </a:r>
            <a:r>
              <a:rPr lang="it-IT" dirty="0">
                <a:highlight>
                  <a:srgbClr val="FFFF00"/>
                </a:highlight>
              </a:rPr>
              <a:t>su 158 totali</a:t>
            </a:r>
            <a:r>
              <a:rPr lang="it-IT" dirty="0"/>
              <a:t>) che dichiarano di possedere </a:t>
            </a:r>
            <a:r>
              <a:rPr lang="it-IT" dirty="0">
                <a:highlight>
                  <a:srgbClr val="FFFF00"/>
                </a:highlight>
              </a:rPr>
              <a:t>personale formato </a:t>
            </a:r>
            <a:r>
              <a:rPr lang="it-IT" dirty="0"/>
              <a:t>per la presa in carico e gestione del paziente disabile</a:t>
            </a:r>
          </a:p>
          <a:p>
            <a:r>
              <a:rPr lang="it-IT" dirty="0"/>
              <a:t>Eccetto qualche raro caso, </a:t>
            </a:r>
            <a:r>
              <a:rPr lang="it-IT" dirty="0">
                <a:highlight>
                  <a:srgbClr val="FFFF00"/>
                </a:highlight>
              </a:rPr>
              <a:t>non è possibile intervenire sullo slot </a:t>
            </a:r>
            <a:r>
              <a:rPr lang="it-IT" dirty="0"/>
              <a:t>delle agende di prenotazione </a:t>
            </a:r>
            <a:r>
              <a:rPr lang="it-IT" dirty="0">
                <a:highlight>
                  <a:srgbClr val="FFFF00"/>
                </a:highlight>
              </a:rPr>
              <a:t>per allungare i tempi </a:t>
            </a:r>
            <a:r>
              <a:rPr lang="it-IT" dirty="0"/>
              <a:t>delle prestazioni</a:t>
            </a:r>
          </a:p>
          <a:p>
            <a:endParaRPr lang="it-IT" sz="26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DED5BA62-D331-4216-A061-6FE4B6BE85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23" y="0"/>
            <a:ext cx="3018155" cy="1171575"/>
          </a:xfrm>
          <a:prstGeom prst="rect">
            <a:avLst/>
          </a:prstGeom>
        </p:spPr>
      </p:pic>
      <p:pic>
        <p:nvPicPr>
          <p:cNvPr id="8" name="image5.jpeg">
            <a:extLst>
              <a:ext uri="{FF2B5EF4-FFF2-40B4-BE49-F238E27FC236}">
                <a16:creationId xmlns:a16="http://schemas.microsoft.com/office/drawing/2014/main" id="{B250C34E-B6A3-4888-9488-C4D781911A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1524" y="5884370"/>
            <a:ext cx="1835786" cy="932815"/>
          </a:xfrm>
          <a:prstGeom prst="rect">
            <a:avLst/>
          </a:prstGeom>
        </p:spPr>
      </p:pic>
      <p:pic>
        <p:nvPicPr>
          <p:cNvPr id="10" name="image2.jpeg">
            <a:extLst>
              <a:ext uri="{FF2B5EF4-FFF2-40B4-BE49-F238E27FC236}">
                <a16:creationId xmlns:a16="http://schemas.microsoft.com/office/drawing/2014/main" id="{E063638F-9751-4A36-92D0-F13652439F6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21525" y="71498"/>
            <a:ext cx="1835785" cy="932815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5503E5A-7108-D499-CA88-C9B059F2D8EF}"/>
              </a:ext>
            </a:extLst>
          </p:cNvPr>
          <p:cNvSpPr/>
          <p:nvPr/>
        </p:nvSpPr>
        <p:spPr>
          <a:xfrm>
            <a:off x="900546" y="1849691"/>
            <a:ext cx="10148454" cy="1864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40963DD-6B76-B19D-1C81-6F120ACC4272}"/>
              </a:ext>
            </a:extLst>
          </p:cNvPr>
          <p:cNvSpPr/>
          <p:nvPr/>
        </p:nvSpPr>
        <p:spPr>
          <a:xfrm>
            <a:off x="377481" y="3361577"/>
            <a:ext cx="10709562" cy="298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55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57D8B-5197-4A93-92F5-844EEDDA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316766"/>
            <a:ext cx="11329259" cy="4800533"/>
          </a:xfrm>
        </p:spPr>
        <p:txBody>
          <a:bodyPr>
            <a:normAutofit fontScale="92500" lnSpcReduction="10000"/>
          </a:bodyPr>
          <a:lstStyle/>
          <a:p>
            <a:r>
              <a:rPr lang="it-IT" kern="100" dirty="0">
                <a:solidFill>
                  <a:schemeClr val="tx1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 Risoluzione del </a:t>
            </a:r>
            <a:r>
              <a:rPr lang="it-IT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Parlamento Europeo</a:t>
            </a:r>
            <a:r>
              <a:rPr lang="it-IT" b="1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kern="100" dirty="0">
                <a:solidFill>
                  <a:schemeClr val="tx1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del 29 novembre 2018 sulla </a:t>
            </a:r>
            <a:r>
              <a:rPr lang="it-IT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situazione </a:t>
            </a:r>
          </a:p>
          <a:p>
            <a:r>
              <a:rPr lang="it-IT" kern="100" dirty="0">
                <a:solidFill>
                  <a:schemeClr val="tx1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delle</a:t>
            </a:r>
            <a:r>
              <a:rPr lang="it-IT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donne con disabilità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 </a:t>
            </a:r>
            <a:r>
              <a:rPr lang="it-IT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Osservatorio Nazionale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</a:t>
            </a:r>
            <a:r>
              <a:rPr lang="it-IT" kern="100" dirty="0">
                <a:solidFill>
                  <a:schemeClr val="tx1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</a:p>
          <a:p>
            <a:r>
              <a:rPr lang="it-IT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esorta</a:t>
            </a:r>
            <a:r>
              <a:rPr lang="it-IT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gli Stati membri  </a:t>
            </a:r>
            <a:r>
              <a:rPr lang="it-IT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  </a:t>
            </a:r>
            <a:r>
              <a:rPr lang="it-IT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garantire  </a:t>
            </a:r>
            <a:r>
              <a:rPr lang="it-IT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investimenti </a:t>
            </a:r>
            <a:r>
              <a:rPr lang="it-IT" kern="100" dirty="0">
                <a:solidFill>
                  <a:schemeClr val="tx1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affinché</a:t>
            </a:r>
          </a:p>
          <a:p>
            <a:r>
              <a:rPr lang="it-IT" kern="100" dirty="0">
                <a:solidFill>
                  <a:schemeClr val="tx1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abbiano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accesso a cure mediche rispondenti alle loro particolari esigenze in </a:t>
            </a:r>
            <a:r>
              <a:rPr lang="it-IT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settori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quali:</a:t>
            </a:r>
          </a:p>
          <a:p>
            <a:endParaRPr lang="it-IT" b="1" kern="100" dirty="0">
              <a:solidFill>
                <a:srgbClr val="00B050"/>
              </a:solidFill>
              <a:effectLst/>
              <a:latin typeface="Footlight MT Light" panose="0204060206030A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-la consulenza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ginecologica</a:t>
            </a:r>
          </a:p>
          <a:p>
            <a:r>
              <a:rPr lang="it-IT" b="1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</a:t>
            </a:r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salute sessuale e riproduttiva</a:t>
            </a:r>
          </a:p>
          <a:p>
            <a:pPr marL="177796" indent="-177796"/>
            <a:r>
              <a:rPr lang="it-IT" b="1" kern="100" dirty="0">
                <a:solidFill>
                  <a:srgbClr val="00B05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</a:t>
            </a:r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pianificazione familiare </a:t>
            </a:r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 </a:t>
            </a:r>
          </a:p>
          <a:p>
            <a:pPr marL="177796" indent="-177796"/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il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sostegno</a:t>
            </a:r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adeguato </a:t>
            </a:r>
          </a:p>
          <a:p>
            <a:pPr marL="177796" indent="-177796"/>
            <a:r>
              <a:rPr lang="it-IT" b="1" kern="100" dirty="0">
                <a:solidFill>
                  <a:srgbClr val="00B05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durante la </a:t>
            </a:r>
            <a:r>
              <a:rPr lang="it-IT" b="1" kern="100" dirty="0">
                <a:solidFill>
                  <a:srgbClr val="C00000"/>
                </a:solidFill>
                <a:effectLst/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gravidanza</a:t>
            </a:r>
            <a:endParaRPr lang="it-IT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44E0430-0CD2-4A6E-B8AD-C9694FAC3E75}"/>
              </a:ext>
            </a:extLst>
          </p:cNvPr>
          <p:cNvSpPr txBox="1">
            <a:spLocks/>
          </p:cNvSpPr>
          <p:nvPr/>
        </p:nvSpPr>
        <p:spPr>
          <a:xfrm>
            <a:off x="6192011" y="6117299"/>
            <a:ext cx="2784309" cy="534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it-IT" sz="400" b="1" kern="100" dirty="0">
              <a:solidFill>
                <a:srgbClr val="002060"/>
              </a:solidFill>
              <a:latin typeface="Comic Sans MS" panose="030F0702030302020204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it-IT" sz="400" b="1" kern="100" dirty="0">
              <a:solidFill>
                <a:srgbClr val="002060"/>
              </a:solidFill>
              <a:latin typeface="Comic Sans MS" panose="030F0702030302020204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it-IT" sz="1867" b="1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M.T. </a:t>
            </a:r>
            <a:r>
              <a:rPr lang="it-IT" sz="1867" b="1" i="1" kern="100" dirty="0" err="1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Mechi</a:t>
            </a:r>
            <a:r>
              <a:rPr lang="it-IT" sz="1867" b="1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202</a:t>
            </a:r>
            <a:r>
              <a:rPr lang="it-IT" sz="1867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 mod</a:t>
            </a:r>
            <a:endParaRPr lang="it-IT" sz="1867" i="1" dirty="0">
              <a:solidFill>
                <a:srgbClr val="00206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45ECD1-60B3-41E1-90F5-C39012BF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994" y="3429000"/>
            <a:ext cx="2630537" cy="33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1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5709D-EDE4-40C5-A2FF-58270CE7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3" y="1352433"/>
            <a:ext cx="8478982" cy="1311308"/>
          </a:xfrm>
          <a:noFill/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it-IT" dirty="0"/>
              <a:t>	  </a:t>
            </a:r>
            <a:r>
              <a:rPr lang="it-IT" i="1" dirty="0"/>
              <a:t>stato dell’arte e  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A6A82B-0284-4033-83C3-67B1FD7F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74" y="2817202"/>
            <a:ext cx="9905999" cy="2913706"/>
          </a:xfrm>
          <a:noFill/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Fornire, nei punti sprovvisti, </a:t>
            </a:r>
            <a:r>
              <a:rPr lang="it-IT" dirty="0">
                <a:highlight>
                  <a:srgbClr val="FFFF00"/>
                </a:highlight>
              </a:rPr>
              <a:t>lettini ginecologici accessibili</a:t>
            </a:r>
          </a:p>
          <a:p>
            <a:r>
              <a:rPr lang="it-IT" dirty="0"/>
              <a:t>Intervenire sugli slot delle agende di prenotazione, indirizzando gli utenti PASS presso le sedi di screening che assicurino «accomodamenti ragionevoli» in base al grado di bisogno dell’utente.</a:t>
            </a:r>
          </a:p>
          <a:p>
            <a:r>
              <a:rPr lang="it-IT" dirty="0"/>
              <a:t>Informare  e sensibilizzare il personale dell’accoglienza dei punti di screening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i="1" dirty="0"/>
              <a:t>                                   </a:t>
            </a:r>
          </a:p>
          <a:p>
            <a:pPr marL="0" indent="0">
              <a:buNone/>
            </a:pPr>
            <a:r>
              <a:rPr lang="it-IT" i="1" dirty="0" err="1"/>
              <a:t>Aman</a:t>
            </a:r>
            <a:r>
              <a:rPr lang="it-IT" i="1" dirty="0"/>
              <a:t> </a:t>
            </a:r>
            <a:r>
              <a:rPr lang="it-IT" i="1" dirty="0" err="1"/>
              <a:t>Abdulkader</a:t>
            </a:r>
            <a:r>
              <a:rPr lang="it-IT" i="1" dirty="0"/>
              <a:t> </a:t>
            </a:r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691DB4B8-9F7D-446C-829B-4242816F7D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0" y="119213"/>
            <a:ext cx="3018155" cy="1171575"/>
          </a:xfrm>
          <a:prstGeom prst="rect">
            <a:avLst/>
          </a:prstGeom>
        </p:spPr>
      </p:pic>
      <p:pic>
        <p:nvPicPr>
          <p:cNvPr id="8" name="image5.jpeg">
            <a:extLst>
              <a:ext uri="{FF2B5EF4-FFF2-40B4-BE49-F238E27FC236}">
                <a16:creationId xmlns:a16="http://schemas.microsoft.com/office/drawing/2014/main" id="{FA0F37D4-F46E-4E9A-8787-24FF1ACB312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6214" y="5884369"/>
            <a:ext cx="1835786" cy="932815"/>
          </a:xfrm>
          <a:prstGeom prst="rect">
            <a:avLst/>
          </a:prstGeom>
        </p:spPr>
      </p:pic>
      <p:pic>
        <p:nvPicPr>
          <p:cNvPr id="10" name="image2.jpeg">
            <a:extLst>
              <a:ext uri="{FF2B5EF4-FFF2-40B4-BE49-F238E27FC236}">
                <a16:creationId xmlns:a16="http://schemas.microsoft.com/office/drawing/2014/main" id="{6EC17DFE-37E8-4562-97F5-BE32652354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21525" y="314981"/>
            <a:ext cx="1835785" cy="932815"/>
          </a:xfrm>
          <a:prstGeom prst="rect">
            <a:avLst/>
          </a:prstGeom>
        </p:spPr>
      </p:pic>
      <p:pic>
        <p:nvPicPr>
          <p:cNvPr id="5" name="Immagine 4" descr="Vista dalla parte superiore di un'auto che sfreccia lungo un ponte">
            <a:extLst>
              <a:ext uri="{FF2B5EF4-FFF2-40B4-BE49-F238E27FC236}">
                <a16:creationId xmlns:a16="http://schemas.microsoft.com/office/drawing/2014/main" id="{07433F70-4C55-47C0-B2D5-4022AB85C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429" y="4753933"/>
            <a:ext cx="3633019" cy="27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0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E857065-5D58-EA4F-BF6E-D476D825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797425"/>
            <a:ext cx="14287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pic>
        <p:nvPicPr>
          <p:cNvPr id="50183" name="Picture 8" descr="logoaouc">
            <a:extLst>
              <a:ext uri="{FF2B5EF4-FFF2-40B4-BE49-F238E27FC236}">
                <a16:creationId xmlns:a16="http://schemas.microsoft.com/office/drawing/2014/main" id="{3F678AC7-629B-074C-A2A9-495FD568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71" y="299141"/>
            <a:ext cx="859026" cy="8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5.jpeg">
            <a:extLst>
              <a:ext uri="{FF2B5EF4-FFF2-40B4-BE49-F238E27FC236}">
                <a16:creationId xmlns:a16="http://schemas.microsoft.com/office/drawing/2014/main" id="{93B838EB-8974-9142-952C-3EE567D3B9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27" y="89218"/>
            <a:ext cx="1835786" cy="93281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48701505-6B6B-4012-9FF2-D3F11F1A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88" y="1799771"/>
            <a:ext cx="10142726" cy="650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it-IT" sz="2700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solidFill>
                  <a:srgbClr val="5B9BD5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endParaRPr lang="it-IT" sz="27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B39CC7-B888-4AB9-B39B-FAA42607F7B2}"/>
              </a:ext>
            </a:extLst>
          </p:cNvPr>
          <p:cNvSpPr txBox="1"/>
          <p:nvPr/>
        </p:nvSpPr>
        <p:spPr>
          <a:xfrm>
            <a:off x="751385" y="4437984"/>
            <a:ext cx="1030514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spc="1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Q</a:t>
            </a:r>
            <a:r>
              <a:rPr lang="it-IT" sz="2400" b="1" spc="1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uestionario</a:t>
            </a:r>
            <a:r>
              <a:rPr lang="it-IT" sz="24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semi-strutturato dedicato alla </a:t>
            </a:r>
            <a:r>
              <a:rPr lang="it-IT" sz="2400" b="1" spc="1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rilevazione della percezione della qualità dell’esperienza</a:t>
            </a:r>
            <a:r>
              <a:rPr lang="it-IT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sz="24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con particolare attenzione alla </a:t>
            </a:r>
            <a:r>
              <a:rPr lang="it-IT" sz="2400" spc="1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valutazione</a:t>
            </a:r>
            <a:r>
              <a:rPr lang="it-IT" sz="24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della </a:t>
            </a:r>
            <a:r>
              <a:rPr lang="it-IT" sz="2400" b="1" spc="1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soddisfazione</a:t>
            </a:r>
            <a:r>
              <a:rPr lang="it-IT" sz="2400" spc="1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relativa </a:t>
            </a:r>
            <a:r>
              <a:rPr lang="it-IT" sz="24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agli </a:t>
            </a:r>
            <a:r>
              <a:rPr lang="it-IT" sz="2400" b="1" spc="1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‘accomodamenti ragionevoli’ </a:t>
            </a:r>
            <a:r>
              <a:rPr lang="it-IT" sz="24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adottati, rivolto </a:t>
            </a:r>
            <a:r>
              <a:rPr lang="it-IT" sz="2400" b="1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alle pazienti e ai loro caregivers </a:t>
            </a:r>
            <a:r>
              <a:rPr lang="it-IT" sz="24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che hanno usufruito della prestazione ambulatoriale dedicata allo </a:t>
            </a:r>
            <a:r>
              <a:rPr lang="it-IT" sz="2400" b="1" spc="1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screening mammografico</a:t>
            </a:r>
            <a:endParaRPr lang="it-IT" spc="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8D67B4-8FF8-44B7-A480-AA0D67F006F5}"/>
              </a:ext>
            </a:extLst>
          </p:cNvPr>
          <p:cNvSpPr txBox="1"/>
          <p:nvPr/>
        </p:nvSpPr>
        <p:spPr>
          <a:xfrm>
            <a:off x="1249608" y="1853490"/>
            <a:ext cx="9942285" cy="2554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Valutazione</a:t>
            </a:r>
            <a:r>
              <a:rPr lang="it-IT" sz="2400" b="1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del </a:t>
            </a:r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Progetto Pilota </a:t>
            </a:r>
            <a:r>
              <a:rPr lang="it-IT" sz="2400" b="1" u="sng" cap="all" dirty="0">
                <a:solidFill>
                  <a:srgbClr val="C10038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: </a:t>
            </a:r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SCREENING </a:t>
            </a:r>
            <a:r>
              <a:rPr lang="it-IT" sz="2400" b="1" u="sng" cap="all" dirty="0" err="1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MammografiCO</a:t>
            </a:r>
            <a:endParaRPr lang="it-IT" sz="2400" b="1" u="sng" cap="all" dirty="0">
              <a:solidFill>
                <a:srgbClr val="C10038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in POSIZIONE ADATTATA/sedazione</a:t>
            </a:r>
          </a:p>
          <a:p>
            <a:pPr algn="ctr"/>
            <a:r>
              <a:rPr lang="it-IT" sz="2400" b="1" u="sng" cap="all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In pazienti con </a:t>
            </a:r>
            <a:r>
              <a:rPr lang="it-IT" sz="2400" b="1" u="sng" cap="all" dirty="0" err="1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disabilita’</a:t>
            </a:r>
            <a:r>
              <a:rPr lang="it-IT" sz="2400" b="1" u="sng" cap="all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Intellettiva non collaboranti/DISABILITA’MOTORIA </a:t>
            </a:r>
          </a:p>
          <a:p>
            <a:pPr algn="ctr"/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presso il Servizio di Radiologia Senologica </a:t>
            </a:r>
            <a:br>
              <a:rPr lang="it-IT" sz="18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1800" b="1" u="sng" cap="all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000" b="1" cap="all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Percorso  PASS </a:t>
            </a:r>
            <a:r>
              <a:rPr lang="it-IT" sz="20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Regione Toscana – Maternità </a:t>
            </a:r>
            <a:r>
              <a:rPr lang="it-IT" sz="2000" b="1" cap="all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AOU Careggi</a:t>
            </a:r>
            <a:endParaRPr lang="it-IT" sz="2000" dirty="0">
              <a:highlight>
                <a:srgbClr val="FFFF00"/>
              </a:highlight>
            </a:endParaRPr>
          </a:p>
          <a:p>
            <a:pPr algn="ctr"/>
            <a:endParaRPr lang="it-IT" sz="2000" dirty="0">
              <a:highlight>
                <a:srgbClr val="FFFF00"/>
              </a:highlight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4A0F0CE-A29D-2930-3670-6F5093C9076A}"/>
              </a:ext>
            </a:extLst>
          </p:cNvPr>
          <p:cNvSpPr txBox="1">
            <a:spLocks/>
          </p:cNvSpPr>
          <p:nvPr/>
        </p:nvSpPr>
        <p:spPr>
          <a:xfrm>
            <a:off x="2222201" y="192668"/>
            <a:ext cx="8478982" cy="1311308"/>
          </a:xfrm>
          <a:prstGeom prst="rect">
            <a:avLst/>
          </a:prstGeom>
          <a:noFill/>
          <a:ln w="57150">
            <a:solidFill>
              <a:srgbClr val="FE4BDA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	  </a:t>
            </a:r>
            <a:r>
              <a:rPr lang="it-IT" sz="3200" b="1" i="1" dirty="0"/>
              <a:t>              </a:t>
            </a:r>
            <a:r>
              <a:rPr lang="it-IT" sz="2800" b="1" i="1" dirty="0">
                <a:solidFill>
                  <a:srgbClr val="C00000"/>
                </a:solidFill>
              </a:rPr>
              <a:t>AOUC  Gruppo di studio : </a:t>
            </a:r>
          </a:p>
          <a:p>
            <a:r>
              <a:rPr lang="it-IT" sz="2800" b="1" i="1" dirty="0"/>
              <a:t>  </a:t>
            </a:r>
            <a:r>
              <a:rPr lang="it-IT" sz="2800" b="1" i="1" dirty="0">
                <a:solidFill>
                  <a:srgbClr val="FE4BDA"/>
                </a:solidFill>
              </a:rPr>
              <a:t>Polo Salute Ostetrico-ginecologica della Donna con Disabilità</a:t>
            </a:r>
          </a:p>
        </p:txBody>
      </p:sp>
    </p:spTree>
    <p:extLst>
      <p:ext uri="{BB962C8B-B14F-4D97-AF65-F5344CB8AC3E}">
        <p14:creationId xmlns:p14="http://schemas.microsoft.com/office/powerpoint/2010/main" val="146326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E857065-5D58-EA4F-BF6E-D476D825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797425"/>
            <a:ext cx="14287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pic>
        <p:nvPicPr>
          <p:cNvPr id="50183" name="Picture 8" descr="logoaouc">
            <a:extLst>
              <a:ext uri="{FF2B5EF4-FFF2-40B4-BE49-F238E27FC236}">
                <a16:creationId xmlns:a16="http://schemas.microsoft.com/office/drawing/2014/main" id="{3F678AC7-629B-074C-A2A9-495FD568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485" y="152400"/>
            <a:ext cx="859026" cy="8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5.jpeg">
            <a:extLst>
              <a:ext uri="{FF2B5EF4-FFF2-40B4-BE49-F238E27FC236}">
                <a16:creationId xmlns:a16="http://schemas.microsoft.com/office/drawing/2014/main" id="{93B838EB-8974-9142-952C-3EE567D3B9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27" y="89219"/>
            <a:ext cx="1463300" cy="754054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48701505-6B6B-4012-9FF2-D3F11F1A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88" y="1799771"/>
            <a:ext cx="10142726" cy="650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it-IT" sz="2700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solidFill>
                  <a:srgbClr val="5B9BD5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endParaRPr lang="it-IT" sz="27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B39CC7-B888-4AB9-B39B-FAA42607F7B2}"/>
              </a:ext>
            </a:extLst>
          </p:cNvPr>
          <p:cNvSpPr txBox="1"/>
          <p:nvPr/>
        </p:nvSpPr>
        <p:spPr>
          <a:xfrm>
            <a:off x="351519" y="2301271"/>
            <a:ext cx="1047931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pc="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2500" spc="1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AREE TEMATICHE INDAGATE</a:t>
            </a:r>
            <a:endParaRPr lang="it-IT" sz="2500" dirty="0">
              <a:solidFill>
                <a:srgbClr val="FF0000"/>
              </a:solidFill>
              <a:highlight>
                <a:srgbClr val="FFFF00"/>
              </a:highlight>
              <a:latin typeface="Footlight MT Light" panose="0204060206030A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FAFA6D-6976-404B-AB65-F2775D9F3EFF}"/>
              </a:ext>
            </a:extLst>
          </p:cNvPr>
          <p:cNvSpPr txBox="1"/>
          <p:nvPr/>
        </p:nvSpPr>
        <p:spPr>
          <a:xfrm>
            <a:off x="770845" y="867973"/>
            <a:ext cx="10261600" cy="15081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Valutazione</a:t>
            </a:r>
            <a:r>
              <a:rPr lang="it-IT" sz="2400" b="1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del </a:t>
            </a:r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Progetto Pilota </a:t>
            </a:r>
            <a:r>
              <a:rPr lang="it-IT" sz="2400" b="1" u="sng" cap="all" dirty="0">
                <a:solidFill>
                  <a:srgbClr val="C10038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: </a:t>
            </a:r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SCREENING </a:t>
            </a:r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400" b="1" u="sng" cap="all" dirty="0" err="1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MammografiCO</a:t>
            </a:r>
            <a:endParaRPr lang="it-IT" sz="2400" b="1" u="sng" cap="all" dirty="0">
              <a:solidFill>
                <a:srgbClr val="C10038"/>
              </a:solidFill>
              <a:effectLst/>
              <a:highlight>
                <a:srgbClr val="FFFF00"/>
              </a:highlight>
              <a:latin typeface="Footlight MT Light" panose="0204060206030A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24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 IN POSIZIONE ADATTATA / SEDAZIONE </a:t>
            </a:r>
          </a:p>
          <a:p>
            <a:pPr algn="ctr"/>
            <a:r>
              <a:rPr lang="it-IT" sz="2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presso il Servizio di Radiologia Senologica </a:t>
            </a:r>
            <a:br>
              <a:rPr lang="it-IT" sz="14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1400" b="1" u="sng" cap="all" dirty="0">
                <a:solidFill>
                  <a:schemeClr val="accent1">
                    <a:lumMod val="75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0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Percorso PASS della Regione Toscana – Maternità AOU Careggi</a:t>
            </a:r>
            <a:endParaRPr lang="it-IT" sz="200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8A47CE7-5B4C-4715-88E2-7542F3000047}"/>
              </a:ext>
            </a:extLst>
          </p:cNvPr>
          <p:cNvSpPr/>
          <p:nvPr/>
        </p:nvSpPr>
        <p:spPr>
          <a:xfrm>
            <a:off x="972456" y="2938544"/>
            <a:ext cx="3585029" cy="1575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PERCEZIONE QUALITA’  PROGRAMMA PASS 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4C066E4-4259-42F2-9CA6-7FB6EAD9485E}"/>
              </a:ext>
            </a:extLst>
          </p:cNvPr>
          <p:cNvSpPr/>
          <p:nvPr/>
        </p:nvSpPr>
        <p:spPr>
          <a:xfrm>
            <a:off x="5448301" y="3259527"/>
            <a:ext cx="515712" cy="754053"/>
          </a:xfrm>
          <a:prstGeom prst="rightArrow">
            <a:avLst>
              <a:gd name="adj1" fmla="val 50000"/>
              <a:gd name="adj2" fmla="val 35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263B5EA-F4D9-4508-9B64-CCCA504FD487}"/>
              </a:ext>
            </a:extLst>
          </p:cNvPr>
          <p:cNvSpPr/>
          <p:nvPr/>
        </p:nvSpPr>
        <p:spPr>
          <a:xfrm>
            <a:off x="7649028" y="2768001"/>
            <a:ext cx="3585029" cy="2029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it-IT" dirty="0"/>
          </a:p>
          <a:p>
            <a:pPr marL="285750" indent="-285750" algn="ctr">
              <a:buFontTx/>
              <a:buChar char="-"/>
            </a:pPr>
            <a:endParaRPr lang="it-IT" dirty="0"/>
          </a:p>
          <a:p>
            <a:pPr marL="285750" indent="-285750" algn="ctr">
              <a:buFontTx/>
              <a:buChar char="-"/>
            </a:pPr>
            <a:r>
              <a:rPr lang="it-IT" b="1" dirty="0"/>
              <a:t>FACILITA’/DIFFICOLTA’ DI </a:t>
            </a:r>
          </a:p>
          <a:p>
            <a:pPr algn="ctr"/>
            <a:r>
              <a:rPr lang="it-IT" b="1" dirty="0"/>
              <a:t>ACCESSO ALLA PIATTAFORMA;</a:t>
            </a:r>
          </a:p>
          <a:p>
            <a:pPr marL="285750" indent="-285750" algn="ctr">
              <a:buFontTx/>
              <a:buChar char="-"/>
            </a:pPr>
            <a:r>
              <a:rPr lang="it-IT" b="1" dirty="0">
                <a:solidFill>
                  <a:srgbClr val="FFC000"/>
                </a:solidFill>
              </a:rPr>
              <a:t>ACCOGLIENZA</a:t>
            </a:r>
            <a:r>
              <a:rPr lang="it-IT" b="1" dirty="0"/>
              <a:t> E </a:t>
            </a:r>
            <a:r>
              <a:rPr lang="it-IT" b="1" dirty="0">
                <a:solidFill>
                  <a:srgbClr val="FFC000"/>
                </a:solidFill>
              </a:rPr>
              <a:t>COMPETENZA</a:t>
            </a:r>
            <a:r>
              <a:rPr lang="it-IT" b="1" dirty="0"/>
              <a:t> DEI FACILITATORI/PERSONALE SANITARIO</a:t>
            </a:r>
          </a:p>
          <a:p>
            <a:pPr marL="285750" indent="-285750" algn="ctr">
              <a:buFontTx/>
              <a:buChar char="-"/>
            </a:pPr>
            <a:r>
              <a:rPr lang="it-IT" b="1" dirty="0"/>
              <a:t>CRITICITA’/ASPETTI DA SEGNALARE</a:t>
            </a:r>
          </a:p>
          <a:p>
            <a:pPr marL="285750" indent="-285750" algn="ctr">
              <a:buFontTx/>
              <a:buChar char="-"/>
            </a:pPr>
            <a:endParaRPr lang="it-IT" dirty="0"/>
          </a:p>
          <a:p>
            <a:pPr marL="285750" indent="-285750" algn="ctr">
              <a:buFontTx/>
              <a:buChar char="-"/>
            </a:pPr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9CE978D-5655-437F-9900-AD9582DADABE}"/>
              </a:ext>
            </a:extLst>
          </p:cNvPr>
          <p:cNvSpPr/>
          <p:nvPr/>
        </p:nvSpPr>
        <p:spPr>
          <a:xfrm>
            <a:off x="972456" y="4797426"/>
            <a:ext cx="3674293" cy="1744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PERCEZIONE QUALITA’  ESPERIENZA DI SCREENING SENOLOGICO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A6267A25-DED6-409D-87D8-C0047C99033E}"/>
              </a:ext>
            </a:extLst>
          </p:cNvPr>
          <p:cNvSpPr/>
          <p:nvPr/>
        </p:nvSpPr>
        <p:spPr>
          <a:xfrm>
            <a:off x="5470072" y="5292483"/>
            <a:ext cx="515712" cy="754053"/>
          </a:xfrm>
          <a:prstGeom prst="rightArrow">
            <a:avLst>
              <a:gd name="adj1" fmla="val 50000"/>
              <a:gd name="adj2" fmla="val 35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D5E4A4C-41BA-4889-9C38-71FE2F2542AA}"/>
              </a:ext>
            </a:extLst>
          </p:cNvPr>
          <p:cNvSpPr/>
          <p:nvPr/>
        </p:nvSpPr>
        <p:spPr>
          <a:xfrm>
            <a:off x="6600825" y="4856525"/>
            <a:ext cx="4633231" cy="1849075"/>
          </a:xfrm>
          <a:prstGeom prst="roundRect">
            <a:avLst>
              <a:gd name="adj" fmla="val 13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 </a:t>
            </a:r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r>
              <a:rPr lang="it-IT" b="1" dirty="0">
                <a:solidFill>
                  <a:srgbClr val="FFC000"/>
                </a:solidFill>
              </a:rPr>
              <a:t>ADEGUATEZZA AI BISOGNI </a:t>
            </a:r>
            <a:r>
              <a:rPr lang="it-IT" b="1" dirty="0"/>
              <a:t>DELLA PAZIENTE</a:t>
            </a:r>
          </a:p>
          <a:p>
            <a:pPr algn="ctr"/>
            <a:endParaRPr lang="it-IT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/>
              <a:t>AMBIENTE;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/>
              <a:t>TEMPI DI ATTESA;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/>
              <a:t>AGEVOLEZZA 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/>
              <a:t>TRANQUILLITA’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39516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2" descr="LOGO PASS 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52" y="5949281"/>
            <a:ext cx="1733561" cy="8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929431450"/>
              </p:ext>
            </p:extLst>
          </p:nvPr>
        </p:nvGraphicFramePr>
        <p:xfrm>
          <a:off x="2711624" y="1340768"/>
          <a:ext cx="6408712" cy="507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63" name="CasellaDiTesto 1"/>
          <p:cNvSpPr txBox="1">
            <a:spLocks noChangeArrowheads="1"/>
          </p:cNvSpPr>
          <p:nvPr/>
        </p:nvSpPr>
        <p:spPr bwMode="auto">
          <a:xfrm>
            <a:off x="3383557" y="826014"/>
            <a:ext cx="532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sz="2400" b="1" i="1" dirty="0">
                <a:solidFill>
                  <a:schemeClr val="tx2"/>
                </a:solidFill>
                <a:latin typeface="+mj-lt"/>
              </a:rPr>
              <a:t>GLI ASSI PORTANTI DEL </a:t>
            </a:r>
            <a:r>
              <a:rPr lang="it-IT" sz="2400" b="1" i="1" dirty="0">
                <a:solidFill>
                  <a:srgbClr val="FF40FF"/>
                </a:solidFill>
                <a:latin typeface="+mj-lt"/>
              </a:rPr>
              <a:t>PROGETTO PASS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85" y="322229"/>
            <a:ext cx="1703872" cy="6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11" y="313300"/>
            <a:ext cx="1719182" cy="74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295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5CCEFC-C4AC-45CA-9220-140B36BAD103}"/>
              </a:ext>
            </a:extLst>
          </p:cNvPr>
          <p:cNvSpPr txBox="1"/>
          <p:nvPr/>
        </p:nvSpPr>
        <p:spPr>
          <a:xfrm>
            <a:off x="237730" y="-292142"/>
            <a:ext cx="11154265" cy="1302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4267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                       CONCLUSIONI   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BE4666-3820-EA48-B904-91982300BF53}"/>
              </a:ext>
            </a:extLst>
          </p:cNvPr>
          <p:cNvSpPr txBox="1"/>
          <p:nvPr/>
        </p:nvSpPr>
        <p:spPr>
          <a:xfrm>
            <a:off x="390261" y="1715991"/>
            <a:ext cx="10849205" cy="2061718"/>
          </a:xfrm>
          <a:prstGeom prst="rect">
            <a:avLst/>
          </a:prstGeom>
          <a:noFill/>
          <a:ln w="57150">
            <a:solidFill>
              <a:srgbClr val="FE4B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DIRITTO</a:t>
            </a:r>
            <a:r>
              <a:rPr lang="it-IT" sz="2133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ALLA </a:t>
            </a:r>
            <a:r>
              <a:rPr lang="it-IT" sz="2133" b="1" dirty="0">
                <a:solidFill>
                  <a:srgbClr val="FE4BDA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SALUTE SESSUALE,</a:t>
            </a:r>
            <a:r>
              <a:rPr lang="it-IT" sz="2133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133" b="1" dirty="0">
                <a:solidFill>
                  <a:srgbClr val="FE4BDA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GINECOLOGICA  </a:t>
            </a:r>
            <a:r>
              <a:rPr lang="it-IT" sz="2133" b="1" dirty="0">
                <a:solidFill>
                  <a:schemeClr val="tx2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&amp;</a:t>
            </a:r>
            <a:r>
              <a:rPr lang="it-IT" sz="2133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1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133" b="1" dirty="0">
                <a:solidFill>
                  <a:srgbClr val="FE4BDA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RIPRODUTTIVA </a:t>
            </a:r>
          </a:p>
          <a:p>
            <a:pPr algn="ctr"/>
            <a:r>
              <a:rPr lang="it-IT" sz="2133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DELLE </a:t>
            </a:r>
            <a:r>
              <a:rPr lang="it-IT" sz="2133" b="1" dirty="0">
                <a:solidFill>
                  <a:srgbClr val="FE4BDA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DONNE  CON DISABILITA’</a:t>
            </a:r>
          </a:p>
          <a:p>
            <a:pPr algn="ctr"/>
            <a:endParaRPr lang="it-IT" sz="2133" b="1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2133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COMPETENZE SPECIFICHE </a:t>
            </a:r>
            <a:r>
              <a:rPr lang="it-IT" sz="2133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&amp;  </a:t>
            </a:r>
            <a: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RELATIVE ALLA COMUNICAZIONE</a:t>
            </a:r>
          </a:p>
          <a:p>
            <a:pPr algn="ctr"/>
            <a:endParaRPr lang="it-IT" sz="2133" b="1" dirty="0">
              <a:latin typeface="Footlight MT Light" panose="0204060206030A020304" pitchFamily="18" charset="0"/>
              <a:ea typeface="Calibri" panose="020F0502020204030204" pitchFamily="34" charset="0"/>
            </a:endParaRPr>
          </a:p>
          <a:p>
            <a:pPr algn="ctr"/>
            <a:r>
              <a:rPr lang="it-IT" sz="2133" b="1" i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SENSIBILIZZAZIONE</a:t>
            </a:r>
            <a:r>
              <a:rPr lang="it-IT" sz="2133" b="1" i="1" dirty="0">
                <a:solidFill>
                  <a:srgbClr val="7030A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 &amp;  </a:t>
            </a:r>
            <a:r>
              <a:rPr lang="it-IT" sz="2133" b="1" i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FORMAZIONE</a:t>
            </a:r>
            <a:r>
              <a:rPr lang="it-IT" sz="2133" b="1" i="1" dirty="0">
                <a:solidFill>
                  <a:srgbClr val="7030A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DEGLI </a:t>
            </a:r>
            <a:r>
              <a:rPr lang="it-IT" sz="2133" b="1" i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OPERATORI</a:t>
            </a:r>
            <a:r>
              <a:rPr lang="it-IT" sz="2133" b="1" i="1" dirty="0">
                <a:solidFill>
                  <a:srgbClr val="7030A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SANITARI  &amp;  </a:t>
            </a:r>
            <a:r>
              <a:rPr lang="it-IT" sz="2133" b="1" i="1" dirty="0">
                <a:solidFill>
                  <a:srgbClr val="C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CAREGIVER</a:t>
            </a:r>
            <a:endParaRPr lang="it-IT" sz="2133" b="1" i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7F3BD7-8BDA-A54E-8543-A8E91B397B89}"/>
              </a:ext>
            </a:extLst>
          </p:cNvPr>
          <p:cNvSpPr txBox="1"/>
          <p:nvPr/>
        </p:nvSpPr>
        <p:spPr>
          <a:xfrm>
            <a:off x="767407" y="4482857"/>
            <a:ext cx="10094912" cy="1938992"/>
          </a:xfrm>
          <a:prstGeom prst="rect">
            <a:avLst/>
          </a:prstGeom>
          <a:noFill/>
          <a:ln w="57150">
            <a:solidFill>
              <a:srgbClr val="C1C8E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IL SIGNIFICATO DEL </a:t>
            </a:r>
            <a:r>
              <a:rPr lang="it-IT" sz="2400" b="1" dirty="0">
                <a:solidFill>
                  <a:srgbClr val="FE4BDA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PERCORSO  DEDICATO</a:t>
            </a:r>
          </a:p>
          <a:p>
            <a:pPr algn="ctr"/>
            <a:r>
              <a:rPr lang="it-IT" sz="2400" b="1" dirty="0">
                <a:solidFill>
                  <a:srgbClr val="FE4BDA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  Polo Salute Ostetrico ginecologica  AOUC </a:t>
            </a:r>
            <a:r>
              <a:rPr lang="it-IT" sz="2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: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ANDARE OLTRE  LA DIMENSIONE CLINICA</a:t>
            </a:r>
          </a:p>
          <a:p>
            <a:pPr algn="ctr"/>
            <a:r>
              <a:rPr lang="it-IT" sz="2400" b="1" dirty="0">
                <a:solidFill>
                  <a:srgbClr val="385D8A"/>
                </a:solidFill>
                <a:latin typeface="Footlight MT Light" panose="0204060206030A020304" pitchFamily="18" charset="0"/>
              </a:rPr>
              <a:t>BENESSERE   QUALITA’ di VITA    CONSAPEVOLEZZA </a:t>
            </a:r>
          </a:p>
          <a:p>
            <a:pPr algn="ctr"/>
            <a:r>
              <a:rPr lang="it-IT" sz="2400" b="1" dirty="0">
                <a:solidFill>
                  <a:srgbClr val="385D8A"/>
                </a:solidFill>
                <a:latin typeface="Footlight MT Light" panose="0204060206030A020304" pitchFamily="18" charset="0"/>
              </a:rPr>
              <a:t>AUTONOMIA  EMPOWERMENT</a:t>
            </a:r>
          </a:p>
        </p:txBody>
      </p:sp>
    </p:spTree>
    <p:extLst>
      <p:ext uri="{BB962C8B-B14F-4D97-AF65-F5344CB8AC3E}">
        <p14:creationId xmlns:p14="http://schemas.microsoft.com/office/powerpoint/2010/main" val="258889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E97608-FDDF-41B1-8C03-0315A9159869}"/>
              </a:ext>
            </a:extLst>
          </p:cNvPr>
          <p:cNvSpPr txBox="1"/>
          <p:nvPr/>
        </p:nvSpPr>
        <p:spPr>
          <a:xfrm>
            <a:off x="778276" y="2824288"/>
            <a:ext cx="10635448" cy="1774588"/>
          </a:xfrm>
          <a:prstGeom prst="rect">
            <a:avLst/>
          </a:prstGeom>
          <a:noFill/>
          <a:ln w="57150">
            <a:solidFill>
              <a:srgbClr val="C1C8E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b="1" i="1" dirty="0">
              <a:solidFill>
                <a:srgbClr val="019EDB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2133" b="1" i="1" dirty="0">
                <a:solidFill>
                  <a:srgbClr val="019EDB"/>
                </a:solidFill>
                <a:latin typeface="Footlight MT Light" panose="0204060206030A020304" pitchFamily="18" charset="0"/>
              </a:rPr>
              <a:t>SEMPRE  MAGGIORE  CONSAPEVOLEZZA  dei  BISOGNI : </a:t>
            </a:r>
          </a:p>
          <a:p>
            <a:pPr algn="ctr"/>
            <a:b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</a:rPr>
            </a:br>
            <a: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NECESSITA’ di RISPOSTE SEMPRE PIU’ QUALIFICATE </a:t>
            </a:r>
          </a:p>
          <a:p>
            <a:pPr algn="ctr"/>
            <a: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ALLE DONNE  CON DISABILITA’ E ALLE  FAMIGLIE / CAREGIVER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9B4603-494D-464B-8D61-BA810B408AD5}"/>
              </a:ext>
            </a:extLst>
          </p:cNvPr>
          <p:cNvSpPr txBox="1"/>
          <p:nvPr/>
        </p:nvSpPr>
        <p:spPr>
          <a:xfrm>
            <a:off x="228343" y="330866"/>
            <a:ext cx="10753195" cy="12412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733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CONCLUSIONI </a:t>
            </a:r>
            <a:r>
              <a:rPr lang="it-IT" sz="3733" b="1" dirty="0">
                <a:solidFill>
                  <a:srgbClr val="ABD2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</a:t>
            </a:r>
            <a:r>
              <a:rPr lang="it-IT" sz="3733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II</a:t>
            </a:r>
          </a:p>
          <a:p>
            <a:pPr algn="ctr"/>
            <a:endParaRPr lang="it-IT" sz="3733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8" name="Picture 8" descr="logoaouc">
            <a:extLst>
              <a:ext uri="{FF2B5EF4-FFF2-40B4-BE49-F238E27FC236}">
                <a16:creationId xmlns:a16="http://schemas.microsoft.com/office/drawing/2014/main" id="{75099BEC-B4BD-0442-B19C-59B77436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" y="232927"/>
            <a:ext cx="768349" cy="7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4A9085-D4D5-DB48-BF9C-D5452BE63B52}"/>
              </a:ext>
            </a:extLst>
          </p:cNvPr>
          <p:cNvSpPr txBox="1"/>
          <p:nvPr/>
        </p:nvSpPr>
        <p:spPr>
          <a:xfrm>
            <a:off x="756540" y="1577615"/>
            <a:ext cx="10657184" cy="913199"/>
          </a:xfrm>
          <a:prstGeom prst="rect">
            <a:avLst/>
          </a:prstGeom>
          <a:noFill/>
          <a:ln w="57150">
            <a:solidFill>
              <a:srgbClr val="DA9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it-IT" sz="2667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INTERCETTARE  TEMPESTIVAMENTE  I  CAMBIAMENTI </a:t>
            </a:r>
          </a:p>
          <a:p>
            <a:pPr algn="ctr"/>
            <a:r>
              <a:rPr lang="it-IT" sz="2667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LEGATI  ALLE  DIVERSE  FASI  E  I RELATIVI  BISOGNI  </a:t>
            </a:r>
          </a:p>
        </p:txBody>
      </p:sp>
      <p:pic>
        <p:nvPicPr>
          <p:cNvPr id="10" name="Immagine 2" descr="LOGO PASS 5A.jpg">
            <a:extLst>
              <a:ext uri="{FF2B5EF4-FFF2-40B4-BE49-F238E27FC236}">
                <a16:creationId xmlns:a16="http://schemas.microsoft.com/office/drawing/2014/main" id="{61DA2E7E-BA45-7942-9AF1-318A39515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420" y="105316"/>
            <a:ext cx="2112235" cy="77346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6CFEE4-6D64-CF4F-827E-630DC2FB066C}"/>
              </a:ext>
            </a:extLst>
          </p:cNvPr>
          <p:cNvSpPr txBox="1"/>
          <p:nvPr/>
        </p:nvSpPr>
        <p:spPr>
          <a:xfrm>
            <a:off x="1044497" y="4958857"/>
            <a:ext cx="10103006" cy="830997"/>
          </a:xfrm>
          <a:prstGeom prst="rect">
            <a:avLst/>
          </a:prstGeom>
          <a:noFill/>
          <a:ln w="57150">
            <a:solidFill>
              <a:srgbClr val="DA9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RAFFORZAMENTO DEL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LAVORO DI RETE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: </a:t>
            </a:r>
          </a:p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SINERGIA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 FRA </a:t>
            </a:r>
            <a:r>
              <a:rPr lang="it-IT" sz="2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PERCORSI ISTITUZIONALI 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E  </a:t>
            </a:r>
            <a:r>
              <a:rPr lang="it-IT" sz="2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TERZO SETTORE    </a:t>
            </a:r>
            <a:r>
              <a:rPr lang="it-IT" sz="2133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2670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FE76184-8F0C-42DE-95CD-6253661259CC}"/>
              </a:ext>
            </a:extLst>
          </p:cNvPr>
          <p:cNvSpPr/>
          <p:nvPr/>
        </p:nvSpPr>
        <p:spPr>
          <a:xfrm>
            <a:off x="1929838" y="3177292"/>
            <a:ext cx="8390631" cy="2208245"/>
          </a:xfrm>
          <a:prstGeom prst="roundRect">
            <a:avLst/>
          </a:prstGeom>
          <a:pattFill prst="pct50">
            <a:fgClr>
              <a:srgbClr val="99DABA"/>
            </a:fgClr>
            <a:bgClr>
              <a:schemeClr val="bg1"/>
            </a:bgClr>
          </a:pattFill>
          <a:ln>
            <a:solidFill>
              <a:srgbClr val="99DABA"/>
            </a:solidFill>
          </a:ln>
          <a:effectLst>
            <a:outerShdw blurRad="50800" dist="88900" dir="7800000" algn="ctr" rotWithShape="0">
              <a:srgbClr val="99DAB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E79E42D-9EA6-4484-B253-F456DFB350CF}"/>
              </a:ext>
            </a:extLst>
          </p:cNvPr>
          <p:cNvSpPr txBox="1">
            <a:spLocks/>
          </p:cNvSpPr>
          <p:nvPr/>
        </p:nvSpPr>
        <p:spPr>
          <a:xfrm>
            <a:off x="8880309" y="5925278"/>
            <a:ext cx="2688299" cy="534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it-IT" sz="133" b="1" kern="100" dirty="0">
              <a:solidFill>
                <a:srgbClr val="002060"/>
              </a:solidFill>
              <a:latin typeface="Comic Sans MS" panose="030F0702030302020204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it-IT" sz="133" b="1" kern="100" dirty="0">
              <a:solidFill>
                <a:srgbClr val="002060"/>
              </a:solidFill>
              <a:latin typeface="Comic Sans MS" panose="030F0702030302020204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it-IT" sz="1867" b="1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M.T. </a:t>
            </a:r>
            <a:r>
              <a:rPr lang="it-IT" sz="1867" b="1" i="1" kern="100" dirty="0" err="1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Mechi</a:t>
            </a:r>
            <a:r>
              <a:rPr lang="it-IT" sz="1867" b="1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2021</a:t>
            </a:r>
          </a:p>
          <a:p>
            <a:endParaRPr lang="it-IT" sz="133" dirty="0">
              <a:solidFill>
                <a:srgbClr val="002060"/>
              </a:solidFill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6DC6B2FA-B77A-4D97-A670-ED7F4908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9" y="498764"/>
            <a:ext cx="11041227" cy="5156644"/>
          </a:xfrm>
        </p:spPr>
        <p:txBody>
          <a:bodyPr>
            <a:normAutofit/>
          </a:bodyPr>
          <a:lstStyle/>
          <a:p>
            <a:r>
              <a:rPr lang="it-IT" sz="2800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Per molte persone con disabilità l’accesso alle risposte sanitarie può essere estremamente complicato per le cosiddette  </a:t>
            </a:r>
            <a:r>
              <a:rPr lang="it-IT" sz="2800" kern="100" dirty="0">
                <a:solidFill>
                  <a:schemeClr val="tx1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‘</a:t>
            </a:r>
            <a:r>
              <a:rPr lang="it-IT" sz="2800" b="1" kern="100" dirty="0">
                <a:solidFill>
                  <a:schemeClr val="tx1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barriere invisibili’ </a:t>
            </a:r>
            <a:r>
              <a:rPr lang="it-IT" sz="2800" b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it-IT" sz="2800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 </a:t>
            </a:r>
            <a:r>
              <a:rPr lang="it-IT" sz="2800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natura</a:t>
            </a:r>
            <a:r>
              <a:rPr lang="it-IT" sz="2800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r>
              <a:rPr lang="it-IT" sz="2800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prevalentemente organizzativa e formativa </a:t>
            </a:r>
            <a:r>
              <a:rPr lang="it-IT" sz="2800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:</a:t>
            </a:r>
          </a:p>
          <a:p>
            <a:pPr algn="ctr"/>
            <a:endParaRPr lang="it-IT" sz="2800" kern="100" dirty="0">
              <a:solidFill>
                <a:schemeClr val="tx1"/>
              </a:solidFill>
              <a:latin typeface="Footlight MT Light" panose="0204060206030A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buFontTx/>
              <a:buChar char="-"/>
            </a:pPr>
            <a:endParaRPr lang="it-IT" sz="2800" kern="100" dirty="0">
              <a:solidFill>
                <a:schemeClr val="tx1"/>
              </a:solidFill>
              <a:latin typeface="Footlight MT Light" panose="0204060206030A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buFontTx/>
              <a:buChar char="-"/>
            </a:pPr>
            <a:r>
              <a:rPr lang="it-IT" sz="2800" b="1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non disponibilità </a:t>
            </a:r>
            <a:r>
              <a:rPr lang="it-IT" sz="2800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 </a:t>
            </a:r>
            <a:r>
              <a:rPr lang="it-IT" sz="2800" b="1" kern="1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competenze specifiche</a:t>
            </a:r>
          </a:p>
          <a:p>
            <a:pPr algn="ctr">
              <a:buFontTx/>
              <a:buChar char="-"/>
            </a:pPr>
            <a:r>
              <a:rPr lang="it-IT" sz="2800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mancanza di </a:t>
            </a:r>
            <a:r>
              <a:rPr lang="it-IT" sz="2800" b="1" kern="1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modelli di erogazione adeguati</a:t>
            </a:r>
          </a:p>
          <a:p>
            <a:pPr algn="ctr"/>
            <a:r>
              <a:rPr lang="it-IT" sz="2800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insieme a: carenza</a:t>
            </a:r>
            <a:r>
              <a:rPr lang="it-IT" sz="2800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di </a:t>
            </a:r>
            <a:r>
              <a:rPr lang="it-IT" sz="2800" b="1" kern="100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allestimenti idonei</a:t>
            </a:r>
          </a:p>
          <a:p>
            <a:pPr>
              <a:lnSpc>
                <a:spcPct val="115000"/>
              </a:lnSpc>
              <a:spcAft>
                <a:spcPts val="700"/>
              </a:spcAft>
            </a:pPr>
            <a:endParaRPr lang="it-IT" sz="2933" kern="100" dirty="0">
              <a:solidFill>
                <a:schemeClr val="tx1"/>
              </a:solidFill>
              <a:latin typeface="Footlight MT Light" panose="0204060206030A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287FF98-32B0-47CA-840C-C8007AB7836C}"/>
              </a:ext>
            </a:extLst>
          </p:cNvPr>
          <p:cNvSpPr/>
          <p:nvPr/>
        </p:nvSpPr>
        <p:spPr>
          <a:xfrm>
            <a:off x="6863114" y="1256616"/>
            <a:ext cx="2831363" cy="387608"/>
          </a:xfrm>
          <a:prstGeom prst="roundRect">
            <a:avLst/>
          </a:prstGeom>
          <a:noFill/>
          <a:ln w="60325" cap="rnd" cmpd="tri">
            <a:solidFill>
              <a:srgbClr val="99D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082710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E857065-5D58-EA4F-BF6E-D476D825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797425"/>
            <a:ext cx="14287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pic>
        <p:nvPicPr>
          <p:cNvPr id="50183" name="Picture 8" descr="logoaouc">
            <a:extLst>
              <a:ext uri="{FF2B5EF4-FFF2-40B4-BE49-F238E27FC236}">
                <a16:creationId xmlns:a16="http://schemas.microsoft.com/office/drawing/2014/main" id="{3F678AC7-629B-074C-A2A9-495FD568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5" y="46038"/>
            <a:ext cx="859026" cy="85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5.jpeg">
            <a:extLst>
              <a:ext uri="{FF2B5EF4-FFF2-40B4-BE49-F238E27FC236}">
                <a16:creationId xmlns:a16="http://schemas.microsoft.com/office/drawing/2014/main" id="{93B838EB-8974-9142-952C-3EE567D3B9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27" y="79301"/>
            <a:ext cx="1835786" cy="93281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48701505-6B6B-4012-9FF2-D3F11F1A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2060575"/>
            <a:ext cx="9736326" cy="650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27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Valutazione</a:t>
            </a:r>
            <a:r>
              <a:rPr lang="it-IT" sz="2700" b="1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7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del </a:t>
            </a:r>
            <a:r>
              <a:rPr lang="it-IT" sz="27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Progetto Pilota </a:t>
            </a:r>
            <a:r>
              <a:rPr lang="it-IT" sz="2700" b="1" u="sng" cap="all" dirty="0">
                <a:solidFill>
                  <a:srgbClr val="C10038"/>
                </a:solidFill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: </a:t>
            </a:r>
            <a:r>
              <a:rPr lang="it-IT" sz="27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7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Mammografia</a:t>
            </a:r>
            <a:r>
              <a:rPr lang="it-IT" sz="27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7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in sedazione</a:t>
            </a:r>
            <a:br>
              <a:rPr lang="it-IT" sz="27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2700" b="1" u="sng" cap="all" dirty="0">
                <a:solidFill>
                  <a:srgbClr val="C10038"/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in pazienti con disabilità intellettiva  non collaboranti </a:t>
            </a:r>
            <a:r>
              <a:rPr lang="it-IT" sz="27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presso il Servizio di Radiologia Senologica </a:t>
            </a:r>
            <a:br>
              <a:rPr lang="it-IT" sz="2700" b="1" u="sng" cap="all" dirty="0">
                <a:solidFill>
                  <a:srgbClr val="C10038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2700" b="1" u="sng" cap="all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200" b="1" cap="all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Percorso PASS  </a:t>
            </a:r>
            <a:r>
              <a:rPr lang="it-IT" sz="22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Regione Toscana – </a:t>
            </a:r>
            <a:r>
              <a:rPr lang="it-IT" sz="2200" b="1" cap="all" dirty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DAI Materno Infantile </a:t>
            </a:r>
            <a:r>
              <a:rPr lang="it-IT" sz="22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200" b="1" cap="all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</a:rPr>
              <a:t>AOU Careggi</a:t>
            </a:r>
            <a:br>
              <a:rPr lang="it-IT" sz="2700" dirty="0"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b="1" i="1" dirty="0">
                <a:solidFill>
                  <a:srgbClr val="5B9BD5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2700" i="1" spc="10" dirty="0">
                <a:solidFill>
                  <a:srgbClr val="0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 </a:t>
            </a:r>
            <a:r>
              <a:rPr lang="it-IT" sz="2700" i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Un servizio è di qualità se tutti gli attori coinvolti sono garantiti nei propri diritti e partecipano attivamente alla produzione della prestazione. </a:t>
            </a:r>
            <a:br>
              <a:rPr lang="it-IT" sz="2700" i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</a:br>
            <a:br>
              <a:rPr lang="it-IT" sz="2700" i="1" dirty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</a:br>
            <a:r>
              <a:rPr lang="it-IT" sz="2700" i="1" spc="10" dirty="0">
                <a:solidFill>
                  <a:srgbClr val="000000"/>
                </a:solidFill>
                <a:latin typeface="Footlight MT Light" panose="0204060206030A020304" pitchFamily="18" charset="0"/>
                <a:ea typeface="Times New Roman" panose="02020603050405020304" pitchFamily="18" charset="0"/>
              </a:rPr>
              <a:t>U</a:t>
            </a:r>
            <a:r>
              <a:rPr lang="it-IT" sz="2700" i="1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tente come una persona nella sua totalità, portatore di diritti e di risorse e coproduttore del servizio di cui usufruisce</a:t>
            </a:r>
            <a:br>
              <a:rPr lang="it-IT" sz="2700" i="1" spc="10" dirty="0">
                <a:solidFill>
                  <a:srgbClr val="0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</a:br>
            <a:br>
              <a:rPr lang="it-IT" sz="2700" i="1" spc="10" dirty="0">
                <a:solidFill>
                  <a:srgbClr val="0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2700" i="1" spc="10" dirty="0">
                <a:solidFill>
                  <a:srgbClr val="000000"/>
                </a:solidFill>
                <a:latin typeface="Footlight MT Light" panose="0204060206030A020304" pitchFamily="18" charset="0"/>
                <a:ea typeface="Calibri" panose="020F0502020204030204" pitchFamily="34" charset="0"/>
              </a:rPr>
              <a:t>Rapporto tra</a:t>
            </a:r>
            <a:r>
              <a:rPr lang="it-IT" sz="2700" i="1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qualità dei servizi e la soddisfazione dell’utente come elemento fondamentale da cui partire </a:t>
            </a:r>
            <a:br>
              <a:rPr lang="it-IT" sz="2700" spc="10" dirty="0">
                <a:solidFill>
                  <a:srgbClr val="00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</a:br>
            <a:r>
              <a:rPr lang="it-IT" sz="2700" i="1" spc="1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it-IT" sz="2700" i="1" spc="1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ustomer</a:t>
            </a:r>
            <a:r>
              <a:rPr lang="it-IT" sz="2700" i="1" spc="1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2700" i="1" spc="1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satisfaction</a:t>
            </a:r>
            <a:endParaRPr lang="it-IT" sz="27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5065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B7A55EB-A883-E640-A4B4-6F101AB342D2}"/>
              </a:ext>
            </a:extLst>
          </p:cNvPr>
          <p:cNvSpPr txBox="1">
            <a:spLocks/>
          </p:cNvSpPr>
          <p:nvPr/>
        </p:nvSpPr>
        <p:spPr bwMode="auto">
          <a:xfrm>
            <a:off x="4079776" y="508964"/>
            <a:ext cx="6264696" cy="1676160"/>
          </a:xfrm>
          <a:prstGeom prst="rect">
            <a:avLst/>
          </a:prstGeom>
          <a:solidFill>
            <a:schemeClr val="bg1"/>
          </a:solidFill>
          <a:ln w="76200">
            <a:solidFill>
              <a:srgbClr val="FF40FF"/>
            </a:solidFill>
          </a:ln>
        </p:spPr>
        <p:txBody>
          <a:bodyPr lIns="81638" tIns="42452" rIns="81638" bIns="42452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5700">
                <a:solidFill>
                  <a:srgbClr val="000000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>
              <a:defRPr/>
            </a:pPr>
            <a:r>
              <a:rPr lang="it-IT" altLang="it-IT" sz="2400" b="1" kern="0" dirty="0">
                <a:solidFill>
                  <a:srgbClr val="800000"/>
                </a:solidFill>
              </a:rPr>
              <a:t> </a:t>
            </a:r>
            <a:br>
              <a:rPr lang="it-IT" altLang="it-IT" sz="2400" b="1" kern="0" dirty="0">
                <a:solidFill>
                  <a:srgbClr val="800000"/>
                </a:solidFill>
              </a:rPr>
            </a:br>
            <a:endParaRPr lang="it-IT" altLang="it-IT" sz="2400" b="1" kern="0" dirty="0">
              <a:solidFill>
                <a:srgbClr val="800000"/>
              </a:solidFill>
            </a:endParaRPr>
          </a:p>
          <a:p>
            <a:pPr>
              <a:defRPr/>
            </a:pPr>
            <a:endParaRPr lang="it-IT" altLang="it-IT" sz="2400" b="1" kern="0" dirty="0">
              <a:solidFill>
                <a:srgbClr val="800000"/>
              </a:solidFill>
            </a:endParaRPr>
          </a:p>
          <a:p>
            <a:pPr>
              <a:defRPr/>
            </a:pPr>
            <a:endParaRPr lang="it-IT" altLang="it-IT" sz="2400" b="1" kern="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it-IT" altLang="it-IT" sz="2400" b="1" kern="0" dirty="0">
                <a:solidFill>
                  <a:srgbClr val="800000"/>
                </a:solidFill>
              </a:rPr>
              <a:t>Indagine conoscitiva su un </a:t>
            </a:r>
            <a:r>
              <a:rPr lang="it-IT" altLang="it-IT" sz="2400" b="1" kern="0" dirty="0">
                <a:solidFill>
                  <a:srgbClr val="FF0000"/>
                </a:solidFill>
              </a:rPr>
              <a:t>campione</a:t>
            </a:r>
            <a:r>
              <a:rPr lang="it-IT" altLang="it-IT" sz="2400" b="1" kern="0" dirty="0">
                <a:solidFill>
                  <a:srgbClr val="800000"/>
                </a:solidFill>
              </a:rPr>
              <a:t> di </a:t>
            </a:r>
            <a:r>
              <a:rPr lang="it-IT" altLang="it-IT" sz="2400" b="1" kern="0" dirty="0">
                <a:solidFill>
                  <a:srgbClr val="FF0000"/>
                </a:solidFill>
              </a:rPr>
              <a:t>donne </a:t>
            </a:r>
            <a:r>
              <a:rPr lang="it-IT" altLang="it-IT" sz="2400" b="1" kern="0" dirty="0">
                <a:solidFill>
                  <a:srgbClr val="800000"/>
                </a:solidFill>
              </a:rPr>
              <a:t>con</a:t>
            </a:r>
            <a:r>
              <a:rPr lang="it-IT" altLang="it-IT" sz="2400" b="1" kern="0" dirty="0">
                <a:solidFill>
                  <a:srgbClr val="FF0000"/>
                </a:solidFill>
              </a:rPr>
              <a:t> disabilità motoria </a:t>
            </a:r>
            <a:r>
              <a:rPr lang="it-IT" altLang="it-IT" sz="2400" b="1" kern="0" dirty="0">
                <a:solidFill>
                  <a:srgbClr val="800000"/>
                </a:solidFill>
              </a:rPr>
              <a:t>seguite  presso  </a:t>
            </a:r>
          </a:p>
          <a:p>
            <a:pPr>
              <a:defRPr/>
            </a:pPr>
            <a:r>
              <a:rPr lang="it-IT" altLang="it-IT" sz="2400" b="1" kern="0" dirty="0">
                <a:solidFill>
                  <a:srgbClr val="800000"/>
                </a:solidFill>
              </a:rPr>
              <a:t>il Servizio  </a:t>
            </a:r>
            <a:r>
              <a:rPr lang="it-IT" altLang="it-IT" sz="2400" b="1" kern="0" dirty="0">
                <a:solidFill>
                  <a:srgbClr val="FF40FF"/>
                </a:solidFill>
              </a:rPr>
              <a:t>ROSA POINT  AOU Careggi   Firenze</a:t>
            </a:r>
          </a:p>
          <a:p>
            <a:pPr>
              <a:defRPr/>
            </a:pPr>
            <a:endParaRPr lang="it-IT" altLang="it-IT" sz="2400" b="1" kern="0" dirty="0">
              <a:solidFill>
                <a:srgbClr val="800000"/>
              </a:solidFill>
            </a:endParaRPr>
          </a:p>
          <a:p>
            <a:pPr>
              <a:defRPr/>
            </a:pPr>
            <a:endParaRPr lang="it-IT" altLang="it-IT" sz="2400" b="1" kern="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it-IT" altLang="it-IT" sz="2400" b="1" kern="0" dirty="0">
                <a:solidFill>
                  <a:srgbClr val="800000"/>
                </a:solidFill>
              </a:rPr>
              <a:t> </a:t>
            </a:r>
            <a:r>
              <a:rPr lang="it-IT" altLang="it-IT" sz="2400" b="1" kern="0" dirty="0">
                <a:solidFill>
                  <a:srgbClr val="FF00FF"/>
                </a:solidFill>
              </a:rPr>
              <a:t> </a:t>
            </a:r>
          </a:p>
          <a:p>
            <a:pPr>
              <a:defRPr/>
            </a:pPr>
            <a:endParaRPr lang="it-IT" altLang="it-IT" sz="2400" b="1" kern="0" dirty="0">
              <a:solidFill>
                <a:srgbClr val="FF00FF"/>
              </a:solidFill>
            </a:endParaRPr>
          </a:p>
        </p:txBody>
      </p:sp>
      <p:pic>
        <p:nvPicPr>
          <p:cNvPr id="92164" name="Immagine 2" descr="LOGO PASS 5A.jpg">
            <a:extLst>
              <a:ext uri="{FF2B5EF4-FFF2-40B4-BE49-F238E27FC236}">
                <a16:creationId xmlns:a16="http://schemas.microsoft.com/office/drawing/2014/main" id="{0D700251-3BA1-1F46-A0AE-42825960A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39"/>
            <a:ext cx="2088232" cy="11419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5">
            <a:extLst>
              <a:ext uri="{FF2B5EF4-FFF2-40B4-BE49-F238E27FC236}">
                <a16:creationId xmlns:a16="http://schemas.microsoft.com/office/drawing/2014/main" id="{93269588-24B8-CE47-B695-BA69E783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862" y="2563384"/>
            <a:ext cx="6092640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it-IT" altLang="it-IT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95%  </a:t>
            </a:r>
            <a:r>
              <a:rPr lang="it-IT" altLang="it-IT" sz="2000" dirty="0">
                <a:latin typeface="Arial" panose="020B0604020202020204" pitchFamily="34" charset="0"/>
              </a:rPr>
              <a:t>riferiscono di svolgere con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regolarità </a:t>
            </a:r>
            <a:r>
              <a:rPr lang="it-IT" altLang="it-IT" sz="2000" dirty="0">
                <a:latin typeface="Arial" panose="020B0604020202020204" pitchFamily="34" charset="0"/>
              </a:rPr>
              <a:t>i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controlli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ginecologici </a:t>
            </a:r>
            <a:r>
              <a:rPr lang="it-IT" altLang="it-IT" sz="2000" dirty="0">
                <a:latin typeface="Arial" panose="020B0604020202020204" pitchFamily="34" charset="0"/>
              </a:rPr>
              <a:t>raccomandati e lo</a:t>
            </a:r>
            <a:r>
              <a:rPr lang="it-IT" altLang="it-IT" sz="2000" b="1" dirty="0">
                <a:latin typeface="Arial" panose="020B0604020202020204" pitchFamily="34" charset="0"/>
              </a:rPr>
              <a:t> </a:t>
            </a:r>
            <a:r>
              <a:rPr lang="it-IT" altLang="it-IT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screening </a:t>
            </a:r>
            <a:r>
              <a:rPr lang="it-IT" altLang="it-IT" sz="2000" b="1" dirty="0">
                <a:latin typeface="Arial" panose="020B0604020202020204" pitchFamily="34" charset="0"/>
              </a:rPr>
              <a:t>   </a:t>
            </a:r>
            <a:r>
              <a:rPr lang="it-IT" altLang="it-IT" sz="2000" dirty="0">
                <a:latin typeface="Arial" panose="020B0604020202020204" pitchFamily="34" charset="0"/>
              </a:rPr>
              <a:t>(PAP test, ecografia transvaginale, mammografia, </a:t>
            </a:r>
            <a:r>
              <a:rPr lang="it-IT" altLang="it-IT" sz="2000" dirty="0" err="1">
                <a:latin typeface="Arial" panose="020B0604020202020204" pitchFamily="34" charset="0"/>
              </a:rPr>
              <a:t>etc</a:t>
            </a:r>
            <a:r>
              <a:rPr lang="it-IT" altLang="it-IT" sz="2000" dirty="0">
                <a:latin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0"/>
              </a:spcBef>
              <a:defRPr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84%  </a:t>
            </a:r>
            <a:r>
              <a:rPr lang="it-IT" altLang="it-IT" sz="2000" dirty="0">
                <a:latin typeface="Arial" panose="020B0604020202020204" pitchFamily="34" charset="0"/>
              </a:rPr>
              <a:t>giudicano l’ambulatorio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ben accessibile</a:t>
            </a:r>
            <a:r>
              <a:rPr lang="it-IT" altLang="it-IT" sz="2000" dirty="0">
                <a:latin typeface="Arial" panose="020B0604020202020204" pitchFamily="34" charset="0"/>
              </a:rPr>
              <a:t> ,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attrezzato</a:t>
            </a:r>
            <a:r>
              <a:rPr lang="it-IT" altLang="it-IT" sz="2000" dirty="0">
                <a:latin typeface="Arial" panose="020B0604020202020204" pitchFamily="34" charset="0"/>
              </a:rPr>
              <a:t> e con </a:t>
            </a:r>
            <a:r>
              <a:rPr lang="it-IT" altLang="it-IT" sz="2000" b="1" dirty="0">
                <a:solidFill>
                  <a:srgbClr val="FF40FF"/>
                </a:solidFill>
                <a:latin typeface="Arial" panose="020B0604020202020204" pitchFamily="34" charset="0"/>
              </a:rPr>
              <a:t>personale</a:t>
            </a:r>
            <a:r>
              <a:rPr lang="it-IT" altLang="it-IT" sz="2000" b="1" dirty="0">
                <a:latin typeface="Arial" panose="020B0604020202020204" pitchFamily="34" charset="0"/>
              </a:rPr>
              <a:t> </a:t>
            </a:r>
            <a:r>
              <a:rPr lang="it-IT" altLang="it-IT" sz="2000" dirty="0">
                <a:latin typeface="Arial" panose="020B0604020202020204" pitchFamily="34" charset="0"/>
              </a:rPr>
              <a:t>sanitario </a:t>
            </a:r>
            <a:r>
              <a:rPr lang="it-IT" altLang="it-IT" sz="2000" b="1" dirty="0">
                <a:solidFill>
                  <a:srgbClr val="FF40FF"/>
                </a:solidFill>
                <a:latin typeface="Arial" panose="020B0604020202020204" pitchFamily="34" charset="0"/>
              </a:rPr>
              <a:t>preparato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90%  </a:t>
            </a:r>
            <a:r>
              <a:rPr lang="it-IT" altLang="it-IT" sz="2000" dirty="0">
                <a:latin typeface="Arial" panose="020B0604020202020204" pitchFamily="34" charset="0"/>
              </a:rPr>
              <a:t>lo ritengono un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miglioramento</a:t>
            </a:r>
            <a:r>
              <a:rPr lang="it-IT" altLang="it-IT" sz="2000" b="1" dirty="0">
                <a:latin typeface="Arial" panose="020B0604020202020204" pitchFamily="34" charset="0"/>
              </a:rPr>
              <a:t>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significativo</a:t>
            </a:r>
            <a:r>
              <a:rPr lang="it-IT" altLang="it-IT" sz="2000" dirty="0">
                <a:latin typeface="Arial" panose="020B0604020202020204" pitchFamily="34" charset="0"/>
              </a:rPr>
              <a:t> in  termini di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assistenza </a:t>
            </a:r>
            <a:r>
              <a:rPr lang="it-IT" altLang="it-IT" sz="2000" dirty="0">
                <a:latin typeface="Arial" panose="020B0604020202020204" pitchFamily="34" charset="0"/>
              </a:rPr>
              <a:t>alla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salute femminile </a:t>
            </a:r>
          </a:p>
          <a:p>
            <a:pPr eaLnBrk="1" hangingPunct="1">
              <a:spcBef>
                <a:spcPct val="0"/>
              </a:spcBef>
              <a:defRPr/>
            </a:pPr>
            <a:endParaRPr lang="it-IT" altLang="it-IT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167" name="Immagine 3" descr="Unknown.png">
            <a:extLst>
              <a:ext uri="{FF2B5EF4-FFF2-40B4-BE49-F238E27FC236}">
                <a16:creationId xmlns:a16="http://schemas.microsoft.com/office/drawing/2014/main" id="{768ABBF4-7B20-3B4A-8787-05BCE8F68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07" y="5949281"/>
            <a:ext cx="1584175" cy="7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9A00414A-BD19-744B-BF28-A3E860F55427}"/>
              </a:ext>
            </a:extLst>
          </p:cNvPr>
          <p:cNvSpPr/>
          <p:nvPr/>
        </p:nvSpPr>
        <p:spPr>
          <a:xfrm>
            <a:off x="1703512" y="2374557"/>
            <a:ext cx="7577280" cy="167616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33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01011C2-119F-824E-A816-96A5932D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6013013"/>
            <a:ext cx="1584175" cy="65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D468F3-2037-466C-A17A-D0FCB34EBAB6}"/>
              </a:ext>
            </a:extLst>
          </p:cNvPr>
          <p:cNvSpPr txBox="1"/>
          <p:nvPr/>
        </p:nvSpPr>
        <p:spPr>
          <a:xfrm>
            <a:off x="544624" y="1451693"/>
            <a:ext cx="11102753" cy="4736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 </a:t>
            </a:r>
            <a:r>
              <a:rPr lang="it-IT" sz="2400" b="1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Regione Toscana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unica attualmente a livello nazionale, ha varato nel </a:t>
            </a:r>
            <a:r>
              <a:rPr lang="it-IT" sz="2400" b="1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2017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un </a:t>
            </a:r>
          </a:p>
          <a:p>
            <a:pPr algn="just">
              <a:lnSpc>
                <a:spcPct val="115000"/>
              </a:lnSpc>
            </a:pPr>
            <a:r>
              <a:rPr lang="it-IT" sz="2400" b="1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programma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specifico (</a:t>
            </a:r>
            <a:r>
              <a:rPr lang="it-IT" sz="2400" b="1" kern="100" dirty="0">
                <a:highlight>
                  <a:srgbClr val="99DABA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PASS - Percorsi Assistenziali per i Soggetti con bisogni Speciali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), pensato per</a:t>
            </a:r>
            <a:r>
              <a:rPr lang="it-IT" sz="2400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400" b="1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adeguare l'offerta sanitaria ai bisogni di salute delle persone con disabilità</a:t>
            </a:r>
            <a:r>
              <a:rPr lang="it-IT" sz="2400" kern="100" dirty="0">
                <a:solidFill>
                  <a:srgbClr val="C00000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Il programma prevede diversi filoni di attività finalizzati alla realizzazione di soluzioni </a:t>
            </a:r>
            <a:r>
              <a:rPr lang="it-IT" sz="2400" b="1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(“</a:t>
            </a:r>
            <a:r>
              <a:rPr lang="it-IT" sz="2400" b="1" kern="100" dirty="0">
                <a:highlight>
                  <a:srgbClr val="99DABA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accomodamenti ragionevoli</a:t>
            </a:r>
            <a:r>
              <a:rPr lang="it-IT" sz="2400" b="1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”)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 natura logistica, organizzativa, assistenziale. </a:t>
            </a:r>
          </a:p>
          <a:p>
            <a:pPr algn="just">
              <a:lnSpc>
                <a:spcPct val="115000"/>
              </a:lnSpc>
            </a:pPr>
            <a:endParaRPr lang="it-IT" sz="2400" kern="100" dirty="0">
              <a:latin typeface="Footlight MT Light" panose="0204060206030A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</a:t>
            </a:r>
            <a:r>
              <a:rPr lang="it-IT" sz="2400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400" b="1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12 </a:t>
            </a:r>
            <a:r>
              <a:rPr lang="it-IT" sz="2400" b="1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ospedali del SSR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tra i quali </a:t>
            </a:r>
            <a:r>
              <a:rPr lang="it-IT" sz="2400" b="1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l’Azienda Ospedaliero Universitaria Careggi,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sono già attive </a:t>
            </a:r>
            <a:r>
              <a:rPr lang="it-IT" sz="2400" b="1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équipe multiprofessionali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costituite da </a:t>
            </a:r>
            <a:r>
              <a:rPr lang="it-IT" sz="2400" b="1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personale formato</a:t>
            </a:r>
            <a:r>
              <a:rPr lang="it-IT" sz="2400" b="1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 </a:t>
            </a:r>
            <a:r>
              <a:rPr lang="it-IT" sz="2400" b="1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figure dedicate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per facilitare l’accesso ai percorsi delle persone con disabilità tenendo conto dei loro </a:t>
            </a:r>
            <a:r>
              <a:rPr lang="it-IT" sz="2400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«bisogni speciali»,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bisogni che </a:t>
            </a:r>
            <a:r>
              <a:rPr lang="it-IT" sz="2400" kern="100" dirty="0" err="1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vengon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400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segnalati su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 </a:t>
            </a:r>
            <a:r>
              <a:rPr lang="it-IT" sz="2400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Portale 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PASS su </a:t>
            </a:r>
            <a:r>
              <a:rPr lang="it-IT" sz="2400" kern="100" dirty="0">
                <a:highlight>
                  <a:srgbClr val="FFFF00"/>
                </a:highlight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Toscana Accessibile</a:t>
            </a:r>
            <a:r>
              <a:rPr lang="it-IT" sz="2400" kern="100" dirty="0"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05A94CC-6AEF-452A-929F-8342080537AE}"/>
              </a:ext>
            </a:extLst>
          </p:cNvPr>
          <p:cNvSpPr txBox="1">
            <a:spLocks/>
          </p:cNvSpPr>
          <p:nvPr/>
        </p:nvSpPr>
        <p:spPr>
          <a:xfrm>
            <a:off x="9407691" y="6107009"/>
            <a:ext cx="2784309" cy="534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it-IT" sz="133" b="1" kern="100" dirty="0">
              <a:solidFill>
                <a:srgbClr val="002060"/>
              </a:solidFill>
              <a:latin typeface="Comic Sans MS" panose="030F0702030302020204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it-IT" sz="133" b="1" kern="100" dirty="0">
              <a:solidFill>
                <a:srgbClr val="002060"/>
              </a:solidFill>
              <a:latin typeface="Comic Sans MS" panose="030F0702030302020204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it-IT" sz="1600" b="1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M.T. </a:t>
            </a:r>
            <a:r>
              <a:rPr lang="it-IT" sz="1600" b="1" i="1" kern="100" dirty="0" err="1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Mechi</a:t>
            </a:r>
            <a:r>
              <a:rPr lang="it-IT" sz="1600" b="1" i="1" kern="100" dirty="0">
                <a:solidFill>
                  <a:schemeClr val="tx1"/>
                </a:solidFill>
                <a:latin typeface="Footlight MT Light" panose="0204060206030A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2021</a:t>
            </a:r>
          </a:p>
          <a:p>
            <a:endParaRPr lang="it-IT" sz="133" dirty="0">
              <a:solidFill>
                <a:srgbClr val="002060"/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E7C74EA-CE03-4117-92D7-5989C0174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43470"/>
            <a:ext cx="2376803" cy="1022615"/>
          </a:xfrm>
          <a:prstGeom prst="rect">
            <a:avLst/>
          </a:prstGeom>
        </p:spPr>
      </p:pic>
      <p:pic>
        <p:nvPicPr>
          <p:cNvPr id="6" name="Immagine 2" descr="LOGO PASS 5A.jpg">
            <a:extLst>
              <a:ext uri="{FF2B5EF4-FFF2-40B4-BE49-F238E27FC236}">
                <a16:creationId xmlns:a16="http://schemas.microsoft.com/office/drawing/2014/main" id="{EAFC914C-FDE4-F349-915D-2BB1AD90F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62" y="1"/>
            <a:ext cx="2496277" cy="13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F32152B-A881-9A43-916F-825553B1A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79" y="290213"/>
            <a:ext cx="1004483" cy="1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887BD1-AC58-4614-B023-8585A62BBD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174" y="860166"/>
            <a:ext cx="11346026" cy="5545165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endParaRPr lang="it-IT" sz="2667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Le donne </a:t>
            </a:r>
            <a:r>
              <a:rPr lang="it-IT" sz="2667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con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disabilità</a:t>
            </a:r>
            <a:r>
              <a:rPr lang="it-IT" sz="2667" dirty="0">
                <a:solidFill>
                  <a:srgbClr val="C00000"/>
                </a:solidFill>
                <a:latin typeface="Footlight MT Light" panose="0204060206030A020304" pitchFamily="18" charset="0"/>
              </a:rPr>
              <a:t>,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pur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vedendo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 riconosciuti </a:t>
            </a:r>
            <a:r>
              <a:rPr lang="it-IT" sz="2667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i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loro diritti 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nella Convenzione ONU sui diritti delle </a:t>
            </a:r>
            <a:r>
              <a:rPr lang="it-IT" sz="2667" b="1" i="1" dirty="0">
                <a:solidFill>
                  <a:srgbClr val="C00000"/>
                </a:solidFill>
                <a:latin typeface="Footlight MT Light" panose="0204060206030A020304" pitchFamily="18" charset="0"/>
              </a:rPr>
              <a:t>persone con disabilità </a:t>
            </a:r>
          </a:p>
          <a:p>
            <a:pPr algn="ctr"/>
            <a:r>
              <a:rPr lang="it-IT" sz="2667" dirty="0">
                <a:solidFill>
                  <a:srgbClr val="C00000"/>
                </a:solidFill>
                <a:latin typeface="Footlight MT Light" panose="0204060206030A020304" pitchFamily="18" charset="0"/>
              </a:rPr>
              <a:t>(in particolare gli art.6, art.8, art.13, art.23, art.25), </a:t>
            </a:r>
          </a:p>
          <a:p>
            <a:pPr algn="ctr"/>
            <a:r>
              <a:rPr lang="it-IT" sz="2667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hanno (ancora) </a:t>
            </a:r>
            <a:r>
              <a:rPr lang="it-IT" sz="2667" dirty="0">
                <a:solidFill>
                  <a:srgbClr val="C00000"/>
                </a:solidFill>
                <a:latin typeface="Footlight MT Light" panose="0204060206030A020304" pitchFamily="18" charset="0"/>
              </a:rPr>
              <a:t>un</a:t>
            </a:r>
            <a:r>
              <a:rPr lang="it-IT" sz="2667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 </a:t>
            </a:r>
            <a:r>
              <a:rPr lang="it-IT" sz="2667" b="1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accesso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disuguale agli </a:t>
            </a:r>
            <a:r>
              <a:rPr lang="it-IT" sz="2667" b="1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screening ,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 </a:t>
            </a:r>
            <a:r>
              <a:rPr lang="it-IT" sz="2667" dirty="0">
                <a:solidFill>
                  <a:srgbClr val="C00000"/>
                </a:solidFill>
                <a:latin typeface="Footlight MT Light" panose="0204060206030A020304" pitchFamily="18" charset="0"/>
              </a:rPr>
              <a:t>alle </a:t>
            </a:r>
            <a:r>
              <a:rPr lang="it-IT" sz="2667" b="1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informazioni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sulla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salute sessuale</a:t>
            </a:r>
            <a:r>
              <a:rPr lang="it-IT" sz="2667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, </a:t>
            </a:r>
            <a:r>
              <a:rPr lang="it-IT" sz="2667" dirty="0">
                <a:solidFill>
                  <a:srgbClr val="C00000"/>
                </a:solidFill>
                <a:latin typeface="Footlight MT Light" panose="0204060206030A020304" pitchFamily="18" charset="0"/>
              </a:rPr>
              <a:t>e 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sulla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riproduzione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e sull’accesso alla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genitorialità</a:t>
            </a:r>
            <a:r>
              <a:rPr lang="it-IT" sz="2667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.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D80B930-749F-4F6C-B4E8-390FB9F55103}"/>
              </a:ext>
            </a:extLst>
          </p:cNvPr>
          <p:cNvSpPr/>
          <p:nvPr/>
        </p:nvSpPr>
        <p:spPr>
          <a:xfrm>
            <a:off x="5675930" y="4931055"/>
            <a:ext cx="646176" cy="284405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024A05-C908-4536-A3AE-16445A972DF0}"/>
              </a:ext>
            </a:extLst>
          </p:cNvPr>
          <p:cNvSpPr txBox="1"/>
          <p:nvPr/>
        </p:nvSpPr>
        <p:spPr>
          <a:xfrm>
            <a:off x="430338" y="4275361"/>
            <a:ext cx="11456862" cy="255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667" b="1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Doppia discriminazione   (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di</a:t>
            </a:r>
            <a:r>
              <a:rPr lang="it-IT" sz="2667" b="1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 genere  e 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in quanto persone con </a:t>
            </a:r>
            <a:r>
              <a:rPr lang="it-IT" sz="2667" b="1" dirty="0">
                <a:solidFill>
                  <a:srgbClr val="C00000"/>
                </a:solidFill>
                <a:highlight>
                  <a:srgbClr val="00FF00"/>
                </a:highlight>
                <a:latin typeface="Footlight MT Light" panose="0204060206030A020304" pitchFamily="18" charset="0"/>
              </a:rPr>
              <a:t>disabilità)</a:t>
            </a:r>
          </a:p>
          <a:p>
            <a:pPr algn="ctr"/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                       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2667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Profonde ricadute 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sulla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salute femminile </a:t>
            </a:r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e sul 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benessere </a:t>
            </a:r>
            <a:r>
              <a:rPr lang="it-IT" sz="2667" b="1" dirty="0" err="1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psico</a:t>
            </a:r>
            <a:r>
              <a:rPr lang="it-IT" sz="2667" b="1" dirty="0">
                <a:solidFill>
                  <a:srgbClr val="C00000"/>
                </a:solidFill>
                <a:highlight>
                  <a:srgbClr val="FFFF00"/>
                </a:highlight>
                <a:latin typeface="Footlight MT Light" panose="0204060206030A020304" pitchFamily="18" charset="0"/>
              </a:rPr>
              <a:t>-emotivo </a:t>
            </a:r>
          </a:p>
          <a:p>
            <a:pPr algn="ctr"/>
            <a:r>
              <a:rPr lang="it-IT" sz="2667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delle donne con disabilità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2667" b="1" dirty="0">
              <a:solidFill>
                <a:srgbClr val="C0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39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46" y="3963523"/>
            <a:ext cx="3543615" cy="25355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78" y="116633"/>
            <a:ext cx="1584202" cy="61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23" y="986367"/>
            <a:ext cx="4392488" cy="273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17" y="3970783"/>
            <a:ext cx="4392488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17" y="5288537"/>
            <a:ext cx="4383394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338832" y="321679"/>
            <a:ext cx="387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              </a:t>
            </a:r>
            <a:r>
              <a:rPr lang="it-IT" sz="2800" b="1" i="1" dirty="0">
                <a:solidFill>
                  <a:srgbClr val="FF40FF"/>
                </a:solidFill>
              </a:rPr>
              <a:t>il  PORTALE PASS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27" y="280557"/>
            <a:ext cx="1271840" cy="5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1B45CDB-02E4-7241-BDCA-29D305F3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05" y="1056492"/>
            <a:ext cx="4464496" cy="25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EC4DB1A-1180-9F41-81FF-C0818CF53313}"/>
              </a:ext>
            </a:extLst>
          </p:cNvPr>
          <p:cNvSpPr>
            <a:spLocks noChangeArrowheads="1"/>
          </p:cNvSpPr>
          <p:nvPr/>
        </p:nvSpPr>
        <p:spPr bwMode="auto">
          <a:xfrm rot="2523252">
            <a:off x="6704490" y="4376517"/>
            <a:ext cx="4948801" cy="9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dirty="0">
                <a:solidFill>
                  <a:srgbClr val="FF40FF"/>
                </a:solidFill>
              </a:rPr>
              <a:t>Bisogni speciali</a:t>
            </a:r>
          </a:p>
        </p:txBody>
      </p:sp>
    </p:spTree>
    <p:extLst>
      <p:ext uri="{BB962C8B-B14F-4D97-AF65-F5344CB8AC3E}">
        <p14:creationId xmlns:p14="http://schemas.microsoft.com/office/powerpoint/2010/main" val="15429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2">
            <a:extLst>
              <a:ext uri="{FF2B5EF4-FFF2-40B4-BE49-F238E27FC236}">
                <a16:creationId xmlns:a16="http://schemas.microsoft.com/office/drawing/2014/main" id="{C79A3410-FB9E-3D4F-BAC8-4777B4B7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" y="1"/>
            <a:ext cx="86452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it-IT" altLang="it-IT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Constantia" panose="02030602050306030303" pitchFamily="18" charset="0"/>
              </a:rPr>
            </a:br>
            <a:r>
              <a:rPr lang="it-IT" sz="28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 NECESSARIO CHE I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SERVIZI</a:t>
            </a:r>
            <a:r>
              <a:rPr lang="it-IT" sz="2800" b="1" dirty="0">
                <a:highlight>
                  <a:srgbClr val="FFFF00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8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SALUTE SESSUALE </a:t>
            </a:r>
            <a:r>
              <a:rPr lang="it-IT" sz="2800" b="1" dirty="0">
                <a:highlight>
                  <a:srgbClr val="FFFF00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RIPRODUTTIVA</a:t>
            </a:r>
            <a:r>
              <a:rPr lang="it-IT" sz="2800" b="1" dirty="0">
                <a:highlight>
                  <a:srgbClr val="FFFF00"/>
                </a:highligh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GARANTISCANO :</a:t>
            </a:r>
          </a:p>
          <a:p>
            <a:pPr algn="just">
              <a:spcBef>
                <a:spcPct val="0"/>
              </a:spcBef>
              <a:buNone/>
            </a:pPr>
            <a:endParaRPr lang="it-IT" altLang="it-IT" sz="2800" dirty="0"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8301EC-8DDC-4251-B523-AA52B17E6119}"/>
              </a:ext>
            </a:extLst>
          </p:cNvPr>
          <p:cNvSpPr txBox="1"/>
          <p:nvPr/>
        </p:nvSpPr>
        <p:spPr>
          <a:xfrm>
            <a:off x="305604" y="1964352"/>
            <a:ext cx="1174256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Facilità di accesso</a:t>
            </a:r>
            <a:r>
              <a:rPr lang="it-IT" altLang="it-IT" sz="18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sz="1800" dirty="0">
                <a:latin typeface="Arial" panose="020B0604020202020204" pitchFamily="34" charset="0"/>
              </a:rPr>
              <a:t>agli ambulatori ginecologici e ai servizi di tipo diagnostico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Adeguata formazione</a:t>
            </a:r>
            <a:r>
              <a:rPr lang="it-IT" altLang="it-IT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</a:rPr>
              <a:t>del personale sanitario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per prestare l’opportuna assistenza e garantire che il consenso sia realmente informato, spostando la centratura dalla capacità di comprensione della donna alla </a:t>
            </a:r>
            <a:r>
              <a:rPr lang="it-IT" b="1" dirty="0">
                <a:effectLst/>
                <a:highlight>
                  <a:srgbClr val="FFFF00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capacità del personale di comunicare</a:t>
            </a:r>
            <a:r>
              <a:rPr lang="it-IT" dirty="0">
                <a:effectLst/>
                <a:highlight>
                  <a:srgbClr val="FFFF00"/>
                </a:highlight>
                <a:latin typeface="Segoe UI" panose="020B0502040204020203" pitchFamily="34" charset="0"/>
                <a:ea typeface="Calibri" panose="020F0502020204030204" pitchFamily="34" charset="0"/>
              </a:rPr>
              <a:t> adeguatamente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Informazione</a:t>
            </a:r>
            <a:r>
              <a:rPr lang="it-IT" altLang="it-IT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</a:rPr>
              <a:t>sulla salute sessuale e riproduttiva rivolta alle persone con disabilità e al personale sanitario (troppo spesso </a:t>
            </a: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pregiudizio-disinformazione</a:t>
            </a:r>
            <a:r>
              <a:rPr lang="it-IT" altLang="it-IT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</a:rPr>
              <a:t>su</a:t>
            </a:r>
            <a:r>
              <a:rPr lang="it-IT" altLang="it-IT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sfera riproduttiva e sessuale 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anche</a:t>
            </a:r>
            <a:r>
              <a:rPr lang="it-IT" altLang="it-IT" dirty="0">
                <a:latin typeface="Arial" panose="020B0604020202020204" pitchFamily="34" charset="0"/>
              </a:rPr>
              <a:t> da parte degli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operatori sanitari</a:t>
            </a:r>
            <a:r>
              <a:rPr lang="it-IT" altLang="it-IT" b="1" dirty="0"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                         </a:t>
            </a:r>
            <a:r>
              <a:rPr lang="it-IT" altLang="it-IT" dirty="0">
                <a:latin typeface="Arial" panose="020B0604020202020204" pitchFamily="34" charset="0"/>
              </a:rPr>
              <a:t>per </a:t>
            </a:r>
            <a:r>
              <a:rPr lang="it-IT" altLang="it-IT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garantire</a:t>
            </a:r>
            <a:r>
              <a:rPr lang="it-IT" altLang="it-IT" dirty="0">
                <a:latin typeface="Arial" panose="020B0604020202020204" pitchFamily="34" charset="0"/>
              </a:rPr>
              <a:t>  il </a:t>
            </a: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diritto</a:t>
            </a:r>
            <a:r>
              <a:rPr lang="it-IT" altLang="it-IT" dirty="0">
                <a:latin typeface="Arial" panose="020B0604020202020204" pitchFamily="34" charset="0"/>
              </a:rPr>
              <a:t> ad una </a:t>
            </a: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scelta consapevole </a:t>
            </a:r>
            <a:r>
              <a:rPr lang="it-IT" altLang="it-IT" dirty="0">
                <a:highlight>
                  <a:srgbClr val="FFFF00"/>
                </a:highlight>
                <a:latin typeface="Arial" panose="020B0604020202020204" pitchFamily="34" charset="0"/>
              </a:rPr>
              <a:t>riguardo la </a:t>
            </a:r>
            <a:r>
              <a:rPr lang="it-IT" altLang="it-IT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propria salute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II°</a:t>
            </a:r>
            <a:r>
              <a:rPr lang="en-GB" sz="1600" b="1" baseline="300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Documento sui Diritti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di Donne e Ragazze con Disabilità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nell'Unione Europea, 2019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altLang="it-IT" sz="1600" dirty="0">
                <a:latin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it-IT" altLang="it-IT" sz="1200" dirty="0">
                <a:latin typeface="Arial" panose="020B0604020202020204" pitchFamily="34" charset="0"/>
              </a:rPr>
              <a:t>                                                                   </a:t>
            </a:r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t-IT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1200" b="1" baseline="30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nd </a:t>
            </a:r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Documento sui Diritti</a:t>
            </a:r>
          </a:p>
          <a:p>
            <a:pPr algn="ctr"/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 Donne e Ragazze con Disabilità</a:t>
            </a:r>
          </a:p>
          <a:p>
            <a:pPr algn="ctr"/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nell'Unione Europea, 2019</a:t>
            </a:r>
            <a:endParaRPr lang="it-IT" sz="12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of Women and Girls with Disabilities</a:t>
            </a:r>
            <a:endParaRPr lang="it-IT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in the European Union</a:t>
            </a:r>
            <a:endParaRPr lang="it-IT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altLang="it-IT" sz="1200" dirty="0">
                <a:latin typeface="Arial" panose="020B0604020202020204" pitchFamily="34" charset="0"/>
              </a:rPr>
              <a:t> (OMS &amp; UNFPA,  2009   UILDM, 2013)</a:t>
            </a:r>
            <a:endParaRPr lang="it-IT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it-IT" altLang="it-IT" sz="1600" dirty="0">
              <a:latin typeface="Arial" panose="020B0604020202020204" pitchFamily="34" charset="0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00ABCE2-944B-4E90-A0D5-1D6E1CF5A73F}"/>
              </a:ext>
            </a:extLst>
          </p:cNvPr>
          <p:cNvCxnSpPr>
            <a:cxnSpLocks/>
          </p:cNvCxnSpPr>
          <p:nvPr/>
        </p:nvCxnSpPr>
        <p:spPr>
          <a:xfrm>
            <a:off x="4867422" y="2377440"/>
            <a:ext cx="213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61378F0-A36E-486D-BADF-FB891FD90759}"/>
              </a:ext>
            </a:extLst>
          </p:cNvPr>
          <p:cNvSpPr/>
          <p:nvPr/>
        </p:nvSpPr>
        <p:spPr>
          <a:xfrm>
            <a:off x="5825502" y="2913413"/>
            <a:ext cx="484632" cy="36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B1D7B1A-CE64-4DDB-88FA-CB31C6C50AD1}"/>
              </a:ext>
            </a:extLst>
          </p:cNvPr>
          <p:cNvCxnSpPr>
            <a:cxnSpLocks/>
          </p:cNvCxnSpPr>
          <p:nvPr/>
        </p:nvCxnSpPr>
        <p:spPr>
          <a:xfrm>
            <a:off x="5050302" y="436706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44857ED9-8CA0-4B8B-A870-146D7026BE11}"/>
              </a:ext>
            </a:extLst>
          </p:cNvPr>
          <p:cNvSpPr/>
          <p:nvPr/>
        </p:nvSpPr>
        <p:spPr>
          <a:xfrm>
            <a:off x="5853684" y="5128266"/>
            <a:ext cx="484632" cy="36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ogo EDF EN">
            <a:extLst>
              <a:ext uri="{FF2B5EF4-FFF2-40B4-BE49-F238E27FC236}">
                <a16:creationId xmlns:a16="http://schemas.microsoft.com/office/drawing/2014/main" id="{0AAABE73-A4B1-4B14-A79B-D74F2CCC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7" y="203557"/>
            <a:ext cx="1559865" cy="15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4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2">
            <a:extLst>
              <a:ext uri="{FF2B5EF4-FFF2-40B4-BE49-F238E27FC236}">
                <a16:creationId xmlns:a16="http://schemas.microsoft.com/office/drawing/2014/main" id="{C79A3410-FB9E-3D4F-BAC8-4777B4B7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0" y="12701"/>
            <a:ext cx="8584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br>
              <a:rPr lang="it-IT" altLang="it-IT" sz="2800" b="1" dirty="0">
                <a:solidFill>
                  <a:srgbClr val="800040"/>
                </a:solidFill>
                <a:latin typeface="Constantia" panose="02030602050306030303" pitchFamily="18" charset="0"/>
              </a:rPr>
            </a:br>
            <a:r>
              <a:rPr lang="it-IT" altLang="it-IT" sz="2800" b="1" i="1" dirty="0">
                <a:latin typeface="Constantia" panose="02030602050306030303" pitchFamily="18" charset="0"/>
              </a:rPr>
              <a:t>    LA </a:t>
            </a:r>
            <a:r>
              <a:rPr lang="it-IT" altLang="it-IT" sz="28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SALUTE GINECOLOGICA </a:t>
            </a:r>
            <a:r>
              <a:rPr lang="it-IT" altLang="it-IT" sz="2800" b="1" i="1" dirty="0">
                <a:latin typeface="Constantia" panose="02030602050306030303" pitchFamily="18" charset="0"/>
              </a:rPr>
              <a:t>E  </a:t>
            </a:r>
            <a:r>
              <a:rPr lang="it-IT" altLang="it-IT" sz="28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RIPRODUTTIVA</a:t>
            </a:r>
            <a:r>
              <a:rPr lang="it-IT" altLang="it-IT" sz="2800" b="1" i="1" dirty="0">
                <a:latin typeface="Constantia" panose="02030602050306030303" pitchFamily="18" charset="0"/>
              </a:rPr>
              <a:t> DELLE </a:t>
            </a:r>
            <a:r>
              <a:rPr lang="it-IT" altLang="it-IT" sz="28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DONNE</a:t>
            </a:r>
            <a:r>
              <a:rPr lang="it-IT" altLang="it-IT" sz="2800" b="1" i="1" dirty="0">
                <a:latin typeface="Constantia" panose="02030602050306030303" pitchFamily="18" charset="0"/>
              </a:rPr>
              <a:t> CON </a:t>
            </a:r>
            <a:r>
              <a:rPr lang="it-IT" altLang="it-IT" sz="28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DISABILITA’</a:t>
            </a:r>
            <a:br>
              <a:rPr lang="it-IT" altLang="it-IT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Constantia" panose="02030602050306030303" pitchFamily="18" charset="0"/>
              </a:rPr>
            </a:br>
            <a:endParaRPr lang="it-IT" altLang="it-IT" sz="2800" dirty="0"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8301EC-8DDC-4251-B523-AA52B17E6119}"/>
              </a:ext>
            </a:extLst>
          </p:cNvPr>
          <p:cNvSpPr txBox="1"/>
          <p:nvPr/>
        </p:nvSpPr>
        <p:spPr>
          <a:xfrm>
            <a:off x="198119" y="2019439"/>
            <a:ext cx="11795761" cy="349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it-IT" sz="1800" dirty="0"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it-IT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diritti  </a:t>
            </a:r>
            <a:r>
              <a:rPr lang="it-IT" sz="1800" dirty="0"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relativi</a:t>
            </a:r>
            <a:r>
              <a:rPr lang="it-IT" sz="1800" b="1" dirty="0">
                <a:solidFill>
                  <a:srgbClr val="FF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alla salute sessuale e </a:t>
            </a:r>
            <a:r>
              <a:rPr lang="it-IT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riproduttiva</a:t>
            </a:r>
            <a:endParaRPr lang="it-IT" sz="1800" b="1" dirty="0">
              <a:solidFill>
                <a:srgbClr val="FF0000"/>
              </a:solidFill>
              <a:highlight>
                <a:srgbClr val="FFFF00"/>
              </a:highlight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it-IT" sz="1800" i="1" u="sng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includono anche il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it-IT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diritto di informazione</a:t>
            </a:r>
            <a:r>
              <a:rPr lang="it-IT" sz="1800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, istruzione ed i mezzi per esercitare tali diritti, nonché il </a:t>
            </a:r>
            <a:r>
              <a:rPr lang="it-IT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diritto di prendere decisioni</a:t>
            </a:r>
            <a:r>
              <a:rPr lang="it-IT" sz="1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sulla riproduzione</a:t>
            </a:r>
            <a:r>
              <a:rPr lang="it-IT" sz="1800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, il </a:t>
            </a:r>
            <a:r>
              <a:rPr lang="it-IT" sz="1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diritto di accedere ad un’assistenza sanitaria primaria di qualità</a:t>
            </a:r>
            <a:r>
              <a:rPr lang="it-IT" sz="1800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it-IT" sz="1800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ed il </a:t>
            </a:r>
            <a:r>
              <a:rPr lang="it-IT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diritto a misure di tutela della maternità</a:t>
            </a:r>
            <a:r>
              <a:rPr lang="it-IT" sz="1800" dirty="0">
                <a:effectLst/>
                <a:highlight>
                  <a:srgbClr val="FFFF00"/>
                </a:highlight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algn="ctr">
              <a:lnSpc>
                <a:spcPct val="170000"/>
              </a:lnSpc>
              <a:buNone/>
            </a:pPr>
            <a:endParaRPr lang="it-IT" sz="1200" dirty="0">
              <a:effectLst/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b="1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Tutti questi diritti devono essere pienamente assicurati su base di uguaglianza con le altre persone, e fondati sul rispetto reciproco ed il pieno consenso.                    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GB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it-IT" sz="1200" b="1" dirty="0">
              <a:effectLst/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Logo EDF EN">
            <a:extLst>
              <a:ext uri="{FF2B5EF4-FFF2-40B4-BE49-F238E27FC236}">
                <a16:creationId xmlns:a16="http://schemas.microsoft.com/office/drawing/2014/main" id="{B65BF7F7-76AA-42BB-B665-299C6063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7" y="203557"/>
            <a:ext cx="1559865" cy="13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0D0E61-8D2C-43D8-91E4-76E1787CDF40}"/>
              </a:ext>
            </a:extLst>
          </p:cNvPr>
          <p:cNvSpPr txBox="1"/>
          <p:nvPr/>
        </p:nvSpPr>
        <p:spPr>
          <a:xfrm>
            <a:off x="8849708" y="5679636"/>
            <a:ext cx="269995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II° Documento sui Diritti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 Donne e Ragazze con Disabilità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nell'Unione Europea, 2019</a:t>
            </a:r>
            <a:endParaRPr lang="it-IT" sz="1400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1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>
            <a:extLst>
              <a:ext uri="{FF2B5EF4-FFF2-40B4-BE49-F238E27FC236}">
                <a16:creationId xmlns:a16="http://schemas.microsoft.com/office/drawing/2014/main" id="{89CB7717-F8D5-6240-A637-E3444FCD2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70" y="201623"/>
            <a:ext cx="8326955" cy="147183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6" tIns="40823" rIns="81646" bIns="40823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  <a:spcBef>
                <a:spcPts val="363"/>
              </a:spcBef>
              <a:buSzPct val="100000"/>
            </a:pPr>
            <a:r>
              <a:rPr lang="it-IT" altLang="it-IT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</a:t>
            </a:r>
            <a:r>
              <a:rPr lang="it-IT" altLang="it-IT" sz="2903" b="1" dirty="0">
                <a:solidFill>
                  <a:srgbClr val="FF0000"/>
                </a:solidFill>
                <a:latin typeface="Calibri" panose="020F0502020204030204" pitchFamily="34" charset="0"/>
              </a:rPr>
              <a:t>Difficoltà di accesso allo </a:t>
            </a:r>
            <a:r>
              <a:rPr lang="it-IT" altLang="it-IT" sz="2903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screening </a:t>
            </a:r>
          </a:p>
          <a:p>
            <a:pPr>
              <a:lnSpc>
                <a:spcPct val="102000"/>
              </a:lnSpc>
              <a:spcBef>
                <a:spcPts val="363"/>
              </a:spcBef>
              <a:buSzPct val="100000"/>
            </a:pPr>
            <a:r>
              <a:rPr lang="it-IT" altLang="it-IT" sz="2903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</a:t>
            </a:r>
            <a:r>
              <a:rPr lang="it-IT" altLang="it-IT" sz="2903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cervicale</a:t>
            </a:r>
            <a:r>
              <a:rPr lang="it-IT" altLang="it-IT" sz="2903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it-IT" altLang="it-IT" sz="2903" b="1" dirty="0">
                <a:solidFill>
                  <a:srgbClr val="FF0000"/>
                </a:solidFill>
                <a:latin typeface="Calibri" panose="020F0502020204030204" pitchFamily="34" charset="0"/>
              </a:rPr>
              <a:t>e </a:t>
            </a:r>
            <a:r>
              <a:rPr lang="it-IT" altLang="it-IT" sz="2903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mammario</a:t>
            </a:r>
            <a:r>
              <a:rPr lang="it-IT" altLang="it-IT" sz="2903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it-IT" altLang="it-IT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nelle  donne con </a:t>
            </a:r>
          </a:p>
          <a:p>
            <a:pPr>
              <a:lnSpc>
                <a:spcPct val="102000"/>
              </a:lnSpc>
              <a:spcBef>
                <a:spcPts val="363"/>
              </a:spcBef>
              <a:buSzPct val="100000"/>
            </a:pPr>
            <a:r>
              <a:rPr lang="it-IT" altLang="it-IT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</a:t>
            </a:r>
            <a:r>
              <a:rPr lang="it-IT" altLang="it-IT" sz="2903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disabilità intellettiva</a:t>
            </a:r>
            <a:endParaRPr lang="it-IT" altLang="it-IT" sz="2903" b="1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pic>
        <p:nvPicPr>
          <p:cNvPr id="12292" name="Picture 1" descr="Schermata 2018-05-04 alle 20.52.47.png">
            <a:extLst>
              <a:ext uri="{FF2B5EF4-FFF2-40B4-BE49-F238E27FC236}">
                <a16:creationId xmlns:a16="http://schemas.microsoft.com/office/drawing/2014/main" id="{DE416D25-DE2E-8C43-BA44-0B7E4393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96" y="3796011"/>
            <a:ext cx="5099576" cy="233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Schermata 2018-05-04 alle 20.52.32.png">
            <a:extLst>
              <a:ext uri="{FF2B5EF4-FFF2-40B4-BE49-F238E27FC236}">
                <a16:creationId xmlns:a16="http://schemas.microsoft.com/office/drawing/2014/main" id="{7ECA060C-DC8A-4B4E-BF31-DF4098B3E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62" y="1844835"/>
            <a:ext cx="7511829" cy="17253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94" name="Straight Connector 15">
            <a:extLst>
              <a:ext uri="{FF2B5EF4-FFF2-40B4-BE49-F238E27FC236}">
                <a16:creationId xmlns:a16="http://schemas.microsoft.com/office/drawing/2014/main" id="{4702AB0D-0D63-7B4A-AED9-7A6B1F3CF0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2870" y="4604164"/>
            <a:ext cx="485042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8">
            <a:extLst>
              <a:ext uri="{FF2B5EF4-FFF2-40B4-BE49-F238E27FC236}">
                <a16:creationId xmlns:a16="http://schemas.microsoft.com/office/drawing/2014/main" id="{4982D906-ACBF-E44D-8857-5F7AFBA683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2870" y="4866272"/>
            <a:ext cx="261243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9">
            <a:extLst>
              <a:ext uri="{FF2B5EF4-FFF2-40B4-BE49-F238E27FC236}">
                <a16:creationId xmlns:a16="http://schemas.microsoft.com/office/drawing/2014/main" id="{18E3D283-931F-3E4E-B9FE-2CA15F8B0E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9117" y="4331975"/>
            <a:ext cx="443710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Connector 18">
            <a:extLst>
              <a:ext uri="{FF2B5EF4-FFF2-40B4-BE49-F238E27FC236}">
                <a16:creationId xmlns:a16="http://schemas.microsoft.com/office/drawing/2014/main" id="{7CC28A4D-CEA2-C744-9A95-4B4EBF4F38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8684" y="2645559"/>
            <a:ext cx="140990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Connector 18">
            <a:extLst>
              <a:ext uri="{FF2B5EF4-FFF2-40B4-BE49-F238E27FC236}">
                <a16:creationId xmlns:a16="http://schemas.microsoft.com/office/drawing/2014/main" id="{54025AA9-F647-0B49-B954-146E3F489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4358" y="2253838"/>
            <a:ext cx="458544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image5.jpeg">
            <a:extLst>
              <a:ext uri="{FF2B5EF4-FFF2-40B4-BE49-F238E27FC236}">
                <a16:creationId xmlns:a16="http://schemas.microsoft.com/office/drawing/2014/main" id="{DE3C256C-FD3E-4544-BF8F-711CDA21B5A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221" y="5613189"/>
            <a:ext cx="1712682" cy="742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titled.png">
            <a:extLst>
              <a:ext uri="{FF2B5EF4-FFF2-40B4-BE49-F238E27FC236}">
                <a16:creationId xmlns:a16="http://schemas.microsoft.com/office/drawing/2014/main" id="{505A9D28-D073-7144-9ABD-1F4A3909E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4" y="4356101"/>
            <a:ext cx="8918575" cy="2011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>
            <a:extLst>
              <a:ext uri="{FF2B5EF4-FFF2-40B4-BE49-F238E27FC236}">
                <a16:creationId xmlns:a16="http://schemas.microsoft.com/office/drawing/2014/main" id="{DD30BC31-101C-894A-A844-38A5C7C3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0" y="1092835"/>
            <a:ext cx="10571019" cy="177355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20" rIns="81639" bIns="40820"/>
          <a:lstStyle>
            <a:lvl1pPr marL="342900" indent="-3381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2000"/>
              </a:lnSpc>
              <a:spcBef>
                <a:spcPts val="363"/>
              </a:spcBef>
              <a:buNone/>
            </a:pPr>
            <a:r>
              <a:rPr lang="it-IT" altLang="it-IT" sz="2900" b="1" dirty="0">
                <a:solidFill>
                  <a:srgbClr val="0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     </a:t>
            </a:r>
            <a:r>
              <a:rPr lang="it-IT" altLang="it-IT" sz="2900" b="1" dirty="0">
                <a:solidFill>
                  <a:srgbClr val="C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Difficoltà di accesso 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allo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it-IT" altLang="it-IT" sz="2900" b="1" dirty="0">
                <a:solidFill>
                  <a:srgbClr val="C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screening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per la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persona  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con </a:t>
            </a:r>
            <a:r>
              <a:rPr lang="it-IT" altLang="it-IT" sz="2900" b="1" dirty="0">
                <a:solidFill>
                  <a:srgbClr val="C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disabilità</a:t>
            </a:r>
          </a:p>
          <a:p>
            <a:pPr>
              <a:lnSpc>
                <a:spcPct val="102000"/>
              </a:lnSpc>
              <a:spcBef>
                <a:spcPts val="363"/>
              </a:spcBef>
              <a:buNone/>
            </a:pPr>
            <a:r>
              <a:rPr lang="it-IT" altLang="it-IT" sz="2900" b="1" dirty="0">
                <a:solidFill>
                  <a:srgbClr val="C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                  </a:t>
            </a:r>
            <a:r>
              <a:rPr lang="it-IT" altLang="it-IT" sz="2900" b="1" dirty="0">
                <a:solidFill>
                  <a:srgbClr val="FE4BDA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in particolare allo screening femminile </a:t>
            </a:r>
          </a:p>
          <a:p>
            <a:pPr>
              <a:lnSpc>
                <a:spcPct val="102000"/>
              </a:lnSpc>
              <a:spcBef>
                <a:spcPts val="363"/>
              </a:spcBef>
              <a:buNone/>
            </a:pPr>
            <a:endParaRPr lang="it-IT" altLang="it-IT" sz="2900" b="1" dirty="0">
              <a:solidFill>
                <a:srgbClr val="000000"/>
              </a:solidFill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  <p:cxnSp>
        <p:nvCxnSpPr>
          <p:cNvPr id="34820" name="Straight Connector 14">
            <a:extLst>
              <a:ext uri="{FF2B5EF4-FFF2-40B4-BE49-F238E27FC236}">
                <a16:creationId xmlns:a16="http://schemas.microsoft.com/office/drawing/2014/main" id="{AE2E767E-1DDA-5241-9C66-A78D012C02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5513532"/>
            <a:ext cx="29941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1" name="Straight Connector 14">
            <a:extLst>
              <a:ext uri="{FF2B5EF4-FFF2-40B4-BE49-F238E27FC236}">
                <a16:creationId xmlns:a16="http://schemas.microsoft.com/office/drawing/2014/main" id="{FE060EAC-C5C6-974B-9A67-E5F184C450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4201" y="5888038"/>
            <a:ext cx="322894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24" name="Picture 5" descr="Schermata 2018-05-04 alle 20.16.51.png">
            <a:extLst>
              <a:ext uri="{FF2B5EF4-FFF2-40B4-BE49-F238E27FC236}">
                <a16:creationId xmlns:a16="http://schemas.microsoft.com/office/drawing/2014/main" id="{5732D388-864F-C44A-8B0B-3D1326828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4469" r="4340"/>
          <a:stretch>
            <a:fillRect/>
          </a:stretch>
        </p:blipFill>
        <p:spPr bwMode="auto">
          <a:xfrm>
            <a:off x="1999962" y="2105026"/>
            <a:ext cx="8153400" cy="2025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825" name="Straight Connector 14">
            <a:extLst>
              <a:ext uri="{FF2B5EF4-FFF2-40B4-BE49-F238E27FC236}">
                <a16:creationId xmlns:a16="http://schemas.microsoft.com/office/drawing/2014/main" id="{2F4B69EF-5BC5-F54F-84A9-807AE0DE56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35726" y="6367463"/>
            <a:ext cx="2613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image5.jpeg">
            <a:extLst>
              <a:ext uri="{FF2B5EF4-FFF2-40B4-BE49-F238E27FC236}">
                <a16:creationId xmlns:a16="http://schemas.microsoft.com/office/drawing/2014/main" id="{A18A88D8-9C52-F747-925B-0CF4365299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827" y="89218"/>
            <a:ext cx="1712682" cy="742055"/>
          </a:xfrm>
          <a:prstGeom prst="rect">
            <a:avLst/>
          </a:prstGeom>
        </p:spPr>
      </p:pic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994E5F7E-C651-A275-8472-81C44D255F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6274" y="5888038"/>
            <a:ext cx="2257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06A64D5D-A8A9-3128-4498-92E191433E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34405" y="6361835"/>
            <a:ext cx="2613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A7A0DBBA-735C-FBCD-B5D1-48542E3EBA08}"/>
              </a:ext>
            </a:extLst>
          </p:cNvPr>
          <p:cNvSpPr/>
          <p:nvPr/>
        </p:nvSpPr>
        <p:spPr>
          <a:xfrm>
            <a:off x="5276383" y="4327526"/>
            <a:ext cx="1027436" cy="2968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0E08DA4E-783D-A439-FCF0-7E112AC13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6276" y="5513532"/>
            <a:ext cx="2257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972C5C3C-E59C-471A-1443-BAF7C1CD53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6275" y="5361782"/>
            <a:ext cx="2257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21FB45FB-619B-3BB2-9E72-223B50BF29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5334146"/>
            <a:ext cx="387364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480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33A48146-9AD7-2F44-9158-7DA87A306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94" y="892968"/>
            <a:ext cx="7770812" cy="1471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20" rIns="81639" bIns="40820"/>
          <a:lstStyle>
            <a:lvl1pPr marL="342900" indent="-3381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2000"/>
              </a:lnSpc>
              <a:spcBef>
                <a:spcPts val="363"/>
              </a:spcBef>
              <a:buNone/>
            </a:pPr>
            <a:r>
              <a:rPr lang="it-IT" altLang="it-IT" sz="2900" b="1" dirty="0">
                <a:solidFill>
                  <a:srgbClr val="000000"/>
                </a:solidFill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Difficoltà di accesso 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allo </a:t>
            </a:r>
            <a:r>
              <a:rPr lang="it-IT" altLang="it-IT" sz="29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screening mammario 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e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it-IT" altLang="it-IT" sz="2900" b="1" dirty="0">
                <a:solidFill>
                  <a:srgbClr val="FF0000"/>
                </a:solidFill>
                <a:highlight>
                  <a:srgbClr val="FFFF00"/>
                </a:highlight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cervicale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it-IT" altLang="it-IT" sz="2900" b="1" dirty="0">
                <a:solidFill>
                  <a:srgbClr val="0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per la  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donna</a:t>
            </a:r>
            <a:r>
              <a:rPr lang="it-IT" altLang="it-IT" sz="2900" b="1" dirty="0">
                <a:solidFill>
                  <a:srgbClr val="0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it-IT" altLang="it-IT" sz="2900" b="1" dirty="0">
                <a:solidFill>
                  <a:srgbClr val="0070C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con</a:t>
            </a:r>
            <a:r>
              <a:rPr lang="it-IT" altLang="it-IT" sz="2900" b="1" dirty="0">
                <a:solidFill>
                  <a:srgbClr val="00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it-IT" altLang="it-IT" sz="2900" b="1" dirty="0">
                <a:solidFill>
                  <a:srgbClr val="FF0000"/>
                </a:solidFill>
                <a:latin typeface="Footlight MT Light" panose="0204060206030A020304" pitchFamily="18" charset="77"/>
                <a:ea typeface="Microsoft YaHei" panose="020B0503020204020204" pitchFamily="34" charset="-122"/>
                <a:cs typeface="Microsoft YaHei" panose="020B0503020204020204" pitchFamily="34" charset="-122"/>
              </a:rPr>
              <a:t>disabilità  motoria</a:t>
            </a:r>
            <a:endParaRPr lang="it-IT" altLang="it-IT" sz="2900" b="1" dirty="0">
              <a:solidFill>
                <a:srgbClr val="000000"/>
              </a:solidFill>
              <a:latin typeface="Footlight MT Light" panose="0204060206030A020304" pitchFamily="18" charset="77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  <p:pic>
        <p:nvPicPr>
          <p:cNvPr id="4" name="Picture 3" descr="Schermata 2018-05-08 alle 11.08.53.png">
            <a:extLst>
              <a:ext uri="{FF2B5EF4-FFF2-40B4-BE49-F238E27FC236}">
                <a16:creationId xmlns:a16="http://schemas.microsoft.com/office/drawing/2014/main" id="{5DE88293-7D22-ED46-A8B7-A00A5B76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275" y="2066132"/>
            <a:ext cx="5759450" cy="2263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4B2BBD5A-C440-884F-AA60-D44F4D634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4581526"/>
            <a:ext cx="82073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</a:rPr>
              <a:t>Sociodemographic, health insurance, health workers, and physical barriers </a:t>
            </a:r>
            <a:r>
              <a:rPr lang="en-US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impair</a:t>
            </a:r>
            <a:r>
              <a:rPr lang="en-US" altLang="it-IT" sz="1800" dirty="0">
                <a:latin typeface="Arial" panose="020B0604020202020204" pitchFamily="34" charset="0"/>
              </a:rPr>
              <a:t> </a:t>
            </a:r>
            <a:r>
              <a:rPr lang="en-US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access for disabled women to breast and cervical cancer screening</a:t>
            </a:r>
            <a:r>
              <a:rPr lang="en-US" altLang="it-IT" sz="1800" dirty="0">
                <a:latin typeface="Arial" panose="020B0604020202020204" pitchFamily="34" charset="0"/>
              </a:rPr>
              <a:t>, which are vital measures in the timely detection of breast and cervical cancers and preventable </a:t>
            </a:r>
            <a:r>
              <a:rPr lang="en-US" altLang="it-IT" sz="1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morbidity and mortality</a:t>
            </a:r>
            <a:r>
              <a:rPr lang="en-US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altLang="it-IT" sz="1800" dirty="0">
                <a:latin typeface="Arial" panose="020B0604020202020204" pitchFamily="34" charset="0"/>
              </a:rPr>
              <a:t>Measures are needed to address these limiting factors for women with disability so that they </a:t>
            </a:r>
            <a:r>
              <a:rPr lang="en-US" altLang="it-IT" sz="1800" b="1" dirty="0">
                <a:solidFill>
                  <a:srgbClr val="FE4BDA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can be “active participants” in health care</a:t>
            </a:r>
            <a:r>
              <a:rPr lang="en-US" altLang="it-IT" sz="1800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1800" dirty="0">
                <a:latin typeface="Arial" panose="020B0604020202020204" pitchFamily="34" charset="0"/>
              </a:rPr>
              <a:t>rather than being marginalized because of their disability.</a:t>
            </a:r>
          </a:p>
        </p:txBody>
      </p:sp>
      <p:cxnSp>
        <p:nvCxnSpPr>
          <p:cNvPr id="36869" name="Straight Connector 14">
            <a:extLst>
              <a:ext uri="{FF2B5EF4-FFF2-40B4-BE49-F238E27FC236}">
                <a16:creationId xmlns:a16="http://schemas.microsoft.com/office/drawing/2014/main" id="{143041AF-DE4D-0E4D-AD9F-164A5E4BDD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99464" y="4941888"/>
            <a:ext cx="1754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Straight Connector 14">
            <a:extLst>
              <a:ext uri="{FF2B5EF4-FFF2-40B4-BE49-F238E27FC236}">
                <a16:creationId xmlns:a16="http://schemas.microsoft.com/office/drawing/2014/main" id="{7F0D1882-C6AB-FE4B-AC3C-A4FADA60F6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5189" y="5229225"/>
            <a:ext cx="7921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Straight Connector 14">
            <a:extLst>
              <a:ext uri="{FF2B5EF4-FFF2-40B4-BE49-F238E27FC236}">
                <a16:creationId xmlns:a16="http://schemas.microsoft.com/office/drawing/2014/main" id="{931E3481-502F-9747-ABCF-F18D480DAA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7538" y="5732463"/>
            <a:ext cx="404220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14">
            <a:extLst>
              <a:ext uri="{FF2B5EF4-FFF2-40B4-BE49-F238E27FC236}">
                <a16:creationId xmlns:a16="http://schemas.microsoft.com/office/drawing/2014/main" id="{A5251628-4F8E-B34C-B72E-96763472C6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750" y="6308725"/>
            <a:ext cx="4679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4">
            <a:extLst>
              <a:ext uri="{FF2B5EF4-FFF2-40B4-BE49-F238E27FC236}">
                <a16:creationId xmlns:a16="http://schemas.microsoft.com/office/drawing/2014/main" id="{17C3733A-BAB0-F048-8FF0-9607130E83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750" y="6021388"/>
            <a:ext cx="8064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image5.jpeg">
            <a:extLst>
              <a:ext uri="{FF2B5EF4-FFF2-40B4-BE49-F238E27FC236}">
                <a16:creationId xmlns:a16="http://schemas.microsoft.com/office/drawing/2014/main" id="{16BA6A78-E9FD-FD44-85A9-CADEFA41BD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528" y="310891"/>
            <a:ext cx="1835786" cy="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5847</TotalTime>
  <Words>2641</Words>
  <Application>Microsoft Office PowerPoint</Application>
  <PresentationFormat>Widescreen</PresentationFormat>
  <Paragraphs>416</Paragraphs>
  <Slides>40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Constantia</vt:lpstr>
      <vt:lpstr>Footlight MT Light</vt:lpstr>
      <vt:lpstr>Raleway-Bold</vt:lpstr>
      <vt:lpstr>Segoe UI</vt:lpstr>
      <vt:lpstr>Times New Roman</vt:lpstr>
      <vt:lpstr>Wingdings</vt:lpstr>
      <vt:lpstr>Tema di Office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Ambulatorio ginecologico dedicato   ROSA POINT</vt:lpstr>
      <vt:lpstr>Presentazione standard di PowerPoint</vt:lpstr>
      <vt:lpstr>      Indagine sull’ accessibilità dei servizi sanitari:                       donne con disabilità  motoria</vt:lpstr>
      <vt:lpstr> Indagine conoscitiva su un campione di donne          con disabilità motoria seguite presso il             Servizio Rosa Point   AOUC  Firenze </vt:lpstr>
      <vt:lpstr>   </vt:lpstr>
      <vt:lpstr> ELEMENTI EMERSI DAL QUESTIONARIO/2</vt:lpstr>
      <vt:lpstr>   stato dell’arte e  OBIETTIVI</vt:lpstr>
      <vt:lpstr>  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Valutazione del Progetto Pilota :  Mammografia in sedazione in pazienti con disabilità intellettiva  non collaboranti presso il Servizio di Radiologia Senologica   Percorso PASS  Regione Toscana – DAI Materno Infantile  AOU Careggi   Un servizio è di qualità se tutti gli attori coinvolti sono garantiti nei propri diritti e partecipano attivamente alla produzione della prestazione.   Utente come una persona nella sua totalità, portatore di diritti e di risorse e coproduttore del servizio di cui usufruisce  Rapporto tra qualità dei servizi e la soddisfazione dell’utente come elemento fondamentale da cui partire  Customer  satisfaction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PM a medico in prima linea.</dc:title>
  <dc:creator>Anna Morucchio</dc:creator>
  <cp:lastModifiedBy>Marco Esposito</cp:lastModifiedBy>
  <cp:revision>299</cp:revision>
  <dcterms:created xsi:type="dcterms:W3CDTF">2020-09-20T14:10:20Z</dcterms:created>
  <dcterms:modified xsi:type="dcterms:W3CDTF">2023-11-29T06:51:37Z</dcterms:modified>
</cp:coreProperties>
</file>